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345" r:id="rId4"/>
    <p:sldId id="379" r:id="rId5"/>
    <p:sldId id="351" r:id="rId6"/>
    <p:sldId id="354" r:id="rId7"/>
    <p:sldId id="356" r:id="rId8"/>
    <p:sldId id="357" r:id="rId9"/>
    <p:sldId id="347" r:id="rId10"/>
    <p:sldId id="360" r:id="rId11"/>
    <p:sldId id="361" r:id="rId12"/>
    <p:sldId id="362" r:id="rId13"/>
    <p:sldId id="363" r:id="rId14"/>
    <p:sldId id="364" r:id="rId15"/>
    <p:sldId id="370" r:id="rId16"/>
    <p:sldId id="371" r:id="rId17"/>
    <p:sldId id="372" r:id="rId18"/>
    <p:sldId id="373" r:id="rId19"/>
    <p:sldId id="378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2F2F2"/>
    <a:srgbClr val="FF9900"/>
    <a:srgbClr val="FFCC99"/>
    <a:srgbClr val="FFFFFF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B8081-C945-43DA-833E-C63117B759A2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9E1E-3FA3-4BC7-A818-2BA7262EC89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10" name="Symbol zastępczy obrazu slajdu 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11" name="Symbol zastępczy nagłówka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12" name="Symbol zastępczy notatek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0498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E1E-3FA3-4BC7-A818-2BA7262EC89E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0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E1E-3FA3-4BC7-A818-2BA7262EC89E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499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E1E-3FA3-4BC7-A818-2BA7262EC89E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0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323528" y="6237312"/>
            <a:ext cx="2890664" cy="36512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Ks. dr hab. Leszek Szewczyk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6228184" y="5589240"/>
            <a:ext cx="2736304" cy="95933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dirty="0"/>
              <a:t>Wydział Teologiczny UŚ</a:t>
            </a:r>
          </a:p>
          <a:p>
            <a:r>
              <a:rPr lang="pl-PL" dirty="0"/>
              <a:t>Studia Doktoranckie</a:t>
            </a:r>
          </a:p>
          <a:p>
            <a:r>
              <a:rPr lang="pl-PL" dirty="0"/>
              <a:t>Rok II</a:t>
            </a:r>
          </a:p>
        </p:txBody>
      </p:sp>
      <p:sp>
        <p:nvSpPr>
          <p:cNvPr id="7" name="Schemat blokowy: proces 6"/>
          <p:cNvSpPr/>
          <p:nvPr userDrawn="1"/>
        </p:nvSpPr>
        <p:spPr>
          <a:xfrm>
            <a:off x="-4556" y="908720"/>
            <a:ext cx="9144000" cy="147674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Dydaktyka teologii</a:t>
            </a:r>
          </a:p>
        </p:txBody>
      </p:sp>
      <p:sp>
        <p:nvSpPr>
          <p:cNvPr id="8" name="Schemat blokowy: proces 7"/>
          <p:cNvSpPr/>
          <p:nvPr userDrawn="1"/>
        </p:nvSpPr>
        <p:spPr>
          <a:xfrm>
            <a:off x="-4556" y="2418428"/>
            <a:ext cx="9144000" cy="61148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Wykład</a:t>
            </a:r>
            <a:r>
              <a:rPr lang="pl-PL" sz="2400" baseline="0" dirty="0">
                <a:solidFill>
                  <a:schemeClr val="bg1"/>
                </a:solidFill>
              </a:rPr>
              <a:t> 1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8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90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150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E870-9628-4C77-A067-87332E1DF4F1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5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AA58-808F-4267-A670-8429C600B4FF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D6F7-1AFA-41BD-85C4-119C0901E9F7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153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BBFE-EA65-4284-8DB6-020B1AEA34AE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61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F14F-D74E-498E-AA96-E455FFBD268D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36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8C4E-6147-4981-A33D-91F5BA71BEEE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970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472-3588-459B-BC6A-CC8DCD5716C2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93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162-37B7-406A-801A-9379C42CA89C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29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67544" y="5373216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0" y="3933056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259632" y="4581128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565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C18B-9F85-45F6-BAA9-CE0C5CAA3728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917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435A-8F31-4C90-A79D-C6B84094D0F3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8757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459B-78B4-4990-AE98-575494A2B2E7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0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oliniowy 8"/>
          <p:cNvCxnSpPr/>
          <p:nvPr userDrawn="1"/>
        </p:nvCxnSpPr>
        <p:spPr>
          <a:xfrm>
            <a:off x="0" y="836712"/>
            <a:ext cx="9144000" cy="0"/>
          </a:xfrm>
          <a:prstGeom prst="line">
            <a:avLst/>
          </a:prstGeom>
          <a:ln w="1270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43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97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96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887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96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9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29.10.2020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83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Łącznik prostoliniowy 10"/>
          <p:cNvCxnSpPr/>
          <p:nvPr userDrawn="1"/>
        </p:nvCxnSpPr>
        <p:spPr>
          <a:xfrm>
            <a:off x="0" y="6440237"/>
            <a:ext cx="9144000" cy="0"/>
          </a:xfrm>
          <a:prstGeom prst="line">
            <a:avLst/>
          </a:prstGeom>
          <a:ln w="31750" cap="rnd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486329"/>
            <a:ext cx="362379" cy="371671"/>
          </a:xfrm>
          <a:prstGeom prst="rect">
            <a:avLst/>
          </a:prstGeom>
        </p:spPr>
      </p:pic>
      <p:sp>
        <p:nvSpPr>
          <p:cNvPr id="15" name="pole tekstowe 14"/>
          <p:cNvSpPr txBox="1"/>
          <p:nvPr userDrawn="1"/>
        </p:nvSpPr>
        <p:spPr>
          <a:xfrm>
            <a:off x="107504" y="6541359"/>
            <a:ext cx="2781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b="1" dirty="0">
                <a:solidFill>
                  <a:srgbClr val="002060"/>
                </a:solidFill>
              </a:rPr>
              <a:t>Wydział Teologiczny UŚ Studia Doktoranckie</a:t>
            </a:r>
          </a:p>
        </p:txBody>
      </p:sp>
    </p:spTree>
    <p:extLst>
      <p:ext uri="{BB962C8B-B14F-4D97-AF65-F5344CB8AC3E}">
        <p14:creationId xmlns:p14="http://schemas.microsoft.com/office/powerpoint/2010/main" val="239798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AAA8-DBE4-4F83-B334-33DB7C473A26}" type="datetime1">
              <a:rPr lang="pl-PL" smtClean="0"/>
              <a:pPr/>
              <a:t>29.10.2020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92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647091"/>
            <a:ext cx="9144000" cy="2492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endParaRPr lang="pl-PL" sz="4000" b="1" dirty="0"/>
          </a:p>
          <a:p>
            <a:pPr algn="ctr"/>
            <a:r>
              <a:rPr lang="pl-PL" sz="4000" b="1" dirty="0"/>
              <a:t>Polska jako kraj zsekularyzowany? </a:t>
            </a:r>
          </a:p>
          <a:p>
            <a:pPr algn="ctr"/>
            <a:endParaRPr lang="pl-PL" sz="4000" dirty="0"/>
          </a:p>
          <a:p>
            <a:pPr algn="ctr"/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0" y="27089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2CFAC50-56F8-4F81-84C4-32E14C233230}"/>
              </a:ext>
            </a:extLst>
          </p:cNvPr>
          <p:cNvSpPr/>
          <p:nvPr/>
        </p:nvSpPr>
        <p:spPr>
          <a:xfrm>
            <a:off x="2843808" y="188640"/>
            <a:ext cx="36004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pl-PL" sz="2400" dirty="0">
                <a:solidFill>
                  <a:schemeClr val="bg1"/>
                </a:solidFill>
                <a:cs typeface="Arial" panose="020B0604020202020204" pitchFamily="34" charset="0"/>
              </a:rPr>
              <a:t>Katecheza dla dorosłych 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53E7559-E73F-41D7-8462-519D36BB26C6}"/>
              </a:ext>
            </a:extLst>
          </p:cNvPr>
          <p:cNvSpPr txBox="1"/>
          <p:nvPr/>
        </p:nvSpPr>
        <p:spPr>
          <a:xfrm>
            <a:off x="6948264" y="6465004"/>
            <a:ext cx="2080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Ks. Leszek Szewczyk</a:t>
            </a:r>
          </a:p>
        </p:txBody>
      </p:sp>
    </p:spTree>
    <p:extLst>
      <p:ext uri="{BB962C8B-B14F-4D97-AF65-F5344CB8AC3E}">
        <p14:creationId xmlns:p14="http://schemas.microsoft.com/office/powerpoint/2010/main" val="713952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algn="just"/>
            <a:endParaRPr lang="pl-PL" sz="2400" dirty="0"/>
          </a:p>
          <a:p>
            <a:pPr algn="just"/>
            <a:r>
              <a:rPr lang="pl-PL" sz="2400" b="1" dirty="0"/>
              <a:t>3.  grupa tradycyjnego i ortodoksyjnego katolicyzmu</a:t>
            </a:r>
            <a:r>
              <a:rPr lang="pl-PL" sz="2400" dirty="0"/>
              <a:t> (katolicy niedzielni, mniej lub bardziej regularnie praktykujących, uznających dogmaty wiary i doktrynę moralną Kościoła, zaangażowanych w życie parafialne przynajmniej na przeciętnym poziomie (około 30%).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614864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400" dirty="0"/>
          </a:p>
          <a:p>
            <a:r>
              <a:rPr lang="pl-PL" sz="2400" dirty="0"/>
              <a:t>Ludzi przynależących do czterech kolejnych grup można zaliczyć do grona katolików w większym lub mniejszym stopniu zsekularyzowanych. </a:t>
            </a:r>
          </a:p>
          <a:p>
            <a:endParaRPr lang="pl-PL" sz="2000" dirty="0"/>
          </a:p>
          <a:p>
            <a:pPr algn="just"/>
            <a:r>
              <a:rPr lang="pl-PL" sz="2400" b="1" dirty="0"/>
              <a:t>4. ludzi tzw. selektywnego katolicyzmu</a:t>
            </a:r>
            <a:r>
              <a:rPr lang="pl-PL" sz="2400" dirty="0"/>
              <a:t> - tylko częściowo identyfikują się z doktryną moralną Kościoła z niektórymi twierdzeniami </a:t>
            </a:r>
            <a:r>
              <a:rPr lang="pl-PL" sz="2400" i="1" dirty="0"/>
              <a:t>Credo</a:t>
            </a:r>
            <a:r>
              <a:rPr lang="pl-PL" sz="2400" dirty="0"/>
              <a:t>, zwłaszcza w odniesieniu do dogmatów eschatologicznych. To tzw. katolicy selektywni, </a:t>
            </a:r>
            <a:r>
              <a:rPr lang="pl-PL" sz="2400" i="1" dirty="0"/>
              <a:t>à la carte</a:t>
            </a:r>
            <a:r>
              <a:rPr lang="pl-PL" sz="2400" dirty="0"/>
              <a:t>, oddalający się, ,,wyznania” selektywnego, materialni heretycy, ulegający procesom </a:t>
            </a:r>
            <a:r>
              <a:rPr lang="pl-PL" sz="2400" dirty="0" err="1"/>
              <a:t>dezinstytucjonalizacji</a:t>
            </a:r>
            <a:r>
              <a:rPr lang="pl-PL" sz="2400" dirty="0"/>
              <a:t> religijności, katolicy ,,na swój sposób”. (około 30% polskich katolików)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154355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algn="just"/>
            <a:r>
              <a:rPr lang="pl-PL" sz="2400" b="1" dirty="0"/>
              <a:t>5. katolicy otwarci</a:t>
            </a:r>
            <a:r>
              <a:rPr lang="pl-PL" sz="2400" dirty="0"/>
              <a:t> - poszukujący, progresywni, liberalni, sceptyczni, niekiedy wędrujący skrajem katolicyzmu. Proponują swoją wizję chrześcijaństwa, niekiedy ocierającą się o granicę nie ortodoksji, a w skrajnych przypadkach łączy się z dystansem wobec doktryny Kościoła i nastrojami i postawami antyklerykalnymi (to około 15%). </a:t>
            </a:r>
          </a:p>
          <a:p>
            <a:pPr algn="just"/>
            <a:r>
              <a:rPr lang="pl-PL" sz="2400" b="1" dirty="0"/>
              <a:t>6. katolicy marginalni - </a:t>
            </a:r>
            <a:r>
              <a:rPr lang="pl-PL" sz="2400" dirty="0"/>
              <a:t>nominalni, indyferentni, ,,z metryki”. Zrywają oni z najbardziej charakterystyczną cechą polskiego katolicyzmu, tj. z praktykami religijnymi. Do kościoła uczęszczają do bardzo rzadko, z okazji świąt kościelnych (Boże Narodzenie, Wielkanoc), albo jeszcze rzadziej – tylko z okazji uroczystości rodzinnych, takich jak chrzest, ślub kościelny czy pogrzeb chrześcijański. (około 10% wszystkich polskich katolików)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790516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algn="just"/>
            <a:r>
              <a:rPr lang="pl-PL" sz="2400" b="1" dirty="0"/>
              <a:t>7. katolicy ,,pogranicza</a:t>
            </a:r>
            <a:r>
              <a:rPr lang="pl-PL" sz="2400" dirty="0"/>
              <a:t>” - są co prawda ochrzczeni w Kościele katolickim, ale teoretycznie i praktycznie odeszli już od katolicyzmu. Czasem określają siebie jako chrześcijanie (katolicy) kulturowi, katolicy niewierzący, niewierzący związani z Kościołem, oddaleni od Boga, areligijni, bezreligijni, niewierzący uznający wartości chrześcijańskie, ateiści z silnymi korzeniami katolickimi, ochrzczeni ateiści, niewierzący prokościelni, ochrzczeni poganie. Nie angażują się w życie kościelne, często świadomie dystansują się od Kościoła. To około 2–3% około wszystkich polskich katolików. Sumując ostatnie cztery grupy można stwierdzić, że 57-58 % wszystkich polskich katolików należy, według parametrów socjologicznych) uznać za w mniejszym lub większym stopniu zsekularyzowanych.</a:t>
            </a:r>
          </a:p>
          <a:p>
            <a:endParaRPr lang="pl-PL" sz="2000" dirty="0"/>
          </a:p>
          <a:p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88456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dirty="0"/>
          </a:p>
          <a:p>
            <a:pPr lvl="2" algn="ctr"/>
            <a:r>
              <a:rPr lang="pl-PL" sz="2400" b="1" dirty="0"/>
              <a:t>Ortodoksja</a:t>
            </a:r>
          </a:p>
          <a:p>
            <a:pPr algn="just"/>
            <a:r>
              <a:rPr lang="pl-PL" sz="2400" dirty="0"/>
              <a:t> </a:t>
            </a:r>
          </a:p>
          <a:p>
            <a:pPr algn="just"/>
            <a:r>
              <a:rPr lang="pl-PL" sz="2400" dirty="0"/>
              <a:t>Katolickie zasady moralne za najlepsze i wystarczające uznaje jedynie 22% badanych. Największą grupę (42%) stanowią ci, według których zasady moralne katolicyzmu są słuszne, lecz nie ze wszystkimi się zgadzają, a ponadto sądzą, że te, które są słuszne, człowiekowi nie wystarczają. Jedna czwarta ankietowanych (26%) twierdzi natomiast, że wszystkie zasady katolicyzmu są słuszne, jednak wobec skomplikowania życia trzeba je uzupełniać jakimiś innymi normami. Moralność religijną za obcą sobie uznaje 10% badanych.</a:t>
            </a:r>
          </a:p>
          <a:p>
            <a:pPr algn="just"/>
            <a:r>
              <a:rPr lang="pl-PL" sz="2400" dirty="0"/>
              <a:t> 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236857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908139"/>
            <a:ext cx="912695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3.2.	Przejawy sekularyzacji w życiu człowieka</a:t>
            </a:r>
          </a:p>
          <a:p>
            <a:pPr algn="ctr"/>
            <a:endParaRPr lang="pl-PL" sz="2000" dirty="0"/>
          </a:p>
          <a:p>
            <a:pPr lvl="2" algn="ctr"/>
            <a:r>
              <a:rPr lang="pl-PL" sz="2400" b="1" dirty="0"/>
              <a:t>Ortodoksja</a:t>
            </a:r>
          </a:p>
          <a:p>
            <a:pPr algn="just"/>
            <a:r>
              <a:rPr lang="pl-PL" sz="2400" dirty="0"/>
              <a:t>  System wierzeń człowieka zsekularyzowanego zdaje się trafie opisywać następująca diagnoza: „W modzie nie jest już tradycyjne i logiczne </a:t>
            </a:r>
            <a:r>
              <a:rPr lang="pl-PL" sz="2400" i="1" dirty="0"/>
              <a:t>Credo</a:t>
            </a:r>
            <a:r>
              <a:rPr lang="pl-PL" sz="2400" dirty="0"/>
              <a:t>, lecz niejednorodna mieszanka ideowa stworzona na podstawie osobistych preferencji; w modzie nie jest już przestrzeganie tradycji, lecz osobiste upodobania, nie potencjał, lecz pomoc w konkretnych sytuacjach życiowych, nie obowiązujące dogmaty, lecz przeżycie religijne. Kościoły, ich wyznania i ich przekonanie, że prowadzą do prawdy, natrafiają na brak zaufania. Na przypominającą miksturę religię czasów postmodernizmu składa się niewielka ilość miłości bliźniego i duża doza miłości do zwierząt, nieco wędrówki dusz, duża porcja psychologii i parapsychologii, z domieszką </a:t>
            </a:r>
            <a:r>
              <a:rPr lang="pl-PL" sz="2400" dirty="0" err="1"/>
              <a:t>ezoteryki</a:t>
            </a:r>
            <a:r>
              <a:rPr lang="pl-PL" sz="2400" dirty="0"/>
              <a:t>, a wszystko dopełnia idylla bożonarodzeniowa i spora doza krytyki Kościoła”.</a:t>
            </a:r>
          </a:p>
          <a:p>
            <a:pPr lvl="2" algn="ctr"/>
            <a:endParaRPr lang="pl-PL" sz="2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657986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908139"/>
            <a:ext cx="912695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dirty="0"/>
          </a:p>
          <a:p>
            <a:pPr algn="ctr"/>
            <a:r>
              <a:rPr lang="pl-PL" sz="2400" b="1" dirty="0"/>
              <a:t>Praktyki religijne</a:t>
            </a:r>
          </a:p>
          <a:p>
            <a:r>
              <a:rPr lang="pl-PL" sz="2400" dirty="0"/>
              <a:t>  </a:t>
            </a:r>
          </a:p>
          <a:p>
            <a:r>
              <a:rPr lang="pl-PL" sz="2400" dirty="0"/>
              <a:t>W Polsce jedną z podstaw badania religijności są dane dotyczące </a:t>
            </a:r>
            <a:r>
              <a:rPr lang="pl-PL" sz="2400" dirty="0" err="1"/>
              <a:t>dominicantes</a:t>
            </a:r>
            <a:r>
              <a:rPr lang="pl-PL" sz="2400" dirty="0"/>
              <a:t> (czyli osób uczestniczących w niedzielnej liturgii) i </a:t>
            </a:r>
            <a:r>
              <a:rPr lang="pl-PL" sz="2400" dirty="0" err="1"/>
              <a:t>communicantes</a:t>
            </a:r>
            <a:r>
              <a:rPr lang="pl-PL" sz="2400" dirty="0"/>
              <a:t> (czyli osób przyjmujących Komunię św.). </a:t>
            </a:r>
          </a:p>
          <a:p>
            <a:endParaRPr lang="pl-PL" sz="2400" dirty="0"/>
          </a:p>
          <a:p>
            <a:r>
              <a:rPr lang="pl-PL" sz="2400" dirty="0"/>
              <a:t>Według danych ISKK, w 2013 r. na niedzielną mszę przychodziło 39,1% zobowiązanych do tego wiernych, do Komunii zaś przystępowało 16,3 %. </a:t>
            </a:r>
          </a:p>
          <a:p>
            <a:endParaRPr lang="pl-PL" sz="2400" dirty="0"/>
          </a:p>
          <a:p>
            <a:r>
              <a:rPr lang="pl-PL" sz="2400" dirty="0"/>
              <a:t>Zmniejszająca się systematycznie liczba </a:t>
            </a:r>
            <a:r>
              <a:rPr lang="pl-PL" sz="2400" dirty="0" err="1"/>
              <a:t>dominicantes</a:t>
            </a:r>
            <a:r>
              <a:rPr lang="pl-PL" sz="2400" dirty="0"/>
              <a:t> sprawia, że w ciągu ostatnich 10 lat (2003-2013) na niedzielną Mszę św. przychodzi już 2 mln Polaków mniej. </a:t>
            </a:r>
          </a:p>
          <a:p>
            <a:r>
              <a:rPr lang="pl-PL" sz="2400" dirty="0"/>
              <a:t> </a:t>
            </a:r>
          </a:p>
          <a:p>
            <a:pPr lvl="2" algn="ctr"/>
            <a:endParaRPr lang="pl-PL" sz="2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623286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908139"/>
            <a:ext cx="91269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dirty="0"/>
          </a:p>
          <a:p>
            <a:pPr algn="ctr"/>
            <a:r>
              <a:rPr lang="pl-PL" sz="2400" b="1" dirty="0"/>
              <a:t>Praktyki religijne</a:t>
            </a:r>
          </a:p>
          <a:p>
            <a:r>
              <a:rPr lang="pl-PL" sz="2400" dirty="0"/>
              <a:t>Ponad 6% badanych bierze udział we mszy świętej kilka razy w tygodniu. </a:t>
            </a:r>
          </a:p>
          <a:p>
            <a:r>
              <a:rPr lang="pl-PL" sz="2400" dirty="0"/>
              <a:t>Niespełna co piąty dorosły Polak (18%) praktykuje średnio jeden lub dwa razy w miesiącu, a tylko nieco większy odsetek badanych (20%) uczestniczy w nabożeństwach religijnych kilka razy w roku. </a:t>
            </a:r>
          </a:p>
          <a:p>
            <a:endParaRPr lang="pl-PL" sz="2400" dirty="0"/>
          </a:p>
          <a:p>
            <a:r>
              <a:rPr lang="pl-PL" sz="2400" dirty="0"/>
              <a:t>Co dwunasty (8%) w ogóle nie praktykuje. </a:t>
            </a:r>
          </a:p>
          <a:p>
            <a:endParaRPr lang="pl-PL" sz="2400" dirty="0"/>
          </a:p>
          <a:p>
            <a:r>
              <a:rPr lang="pl-PL" sz="2400" dirty="0"/>
              <a:t>W świetle badań socjologicznych i sondaży opinii publicznej wskaźnik praktyk wielkanocnych (</a:t>
            </a:r>
            <a:r>
              <a:rPr lang="pl-PL" sz="2400" dirty="0" err="1"/>
              <a:t>paschantes</a:t>
            </a:r>
            <a:r>
              <a:rPr lang="pl-PL" sz="2400" dirty="0"/>
              <a:t>) kształtuje się w Polsce na poziomie od 70% do 80% w odniesieniu do dorosłych katolików. </a:t>
            </a:r>
          </a:p>
          <a:p>
            <a:pPr lvl="2" algn="ctr"/>
            <a:endParaRPr lang="pl-PL" sz="24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151460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-13711" y="14688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908139"/>
            <a:ext cx="912695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400" dirty="0"/>
          </a:p>
          <a:p>
            <a:pPr algn="ctr"/>
            <a:r>
              <a:rPr lang="pl-PL" sz="2400" dirty="0"/>
              <a:t>ZAKOŃCZENIE </a:t>
            </a:r>
          </a:p>
          <a:p>
            <a:pPr algn="ctr"/>
            <a:endParaRPr lang="pl-PL" sz="2400" dirty="0"/>
          </a:p>
          <a:p>
            <a:pPr algn="just"/>
            <a:r>
              <a:rPr lang="pl-PL" sz="2400" dirty="0"/>
              <a:t>Odchodzenie od wiary nie jest procesem nagłym, z dnia na dzień, lecz długotrwałym procesem osobowościowym i społecznym, mającym często uzasadnienie w niestabilnym wy­chowaniu religijnym w rodzinie, w powolnym dystansowaniu się od Kościoła i wielu innych uwarunkowaniach. Podobnie powrót do wiary będzie procesem długotrwałym, a w wymiarach społecznych trwającym dziesiątki lat czy nawet stulecia. </a:t>
            </a:r>
          </a:p>
          <a:p>
            <a:pPr lvl="2" algn="just"/>
            <a:endParaRPr lang="pl-PL" sz="24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46733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7045" y="1103481"/>
            <a:ext cx="91269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Szanowni </a:t>
            </a:r>
            <a:r>
              <a:rPr lang="pl-PL" sz="2400" b="1"/>
              <a:t>Państwo,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Stali uczestnicy katechezy dla dorosłych przypominają sobie być może temat podjęty na naszej katechezie przed 5-cioma laty.</a:t>
            </a:r>
          </a:p>
          <a:p>
            <a:pPr algn="ctr"/>
            <a:r>
              <a:rPr lang="pl-PL" sz="2400" b="1" dirty="0"/>
              <a:t>Z powodu czasu jaki upłynął jak i sytuacji, która ma miejsce wokół nas pozwalam sobie przypomnieć podejmowane wówczas treści.</a:t>
            </a:r>
          </a:p>
          <a:p>
            <a:pPr algn="ctr"/>
            <a:endParaRPr lang="pl-PL" sz="2400" b="1" dirty="0"/>
          </a:p>
          <a:p>
            <a:pPr algn="ctr"/>
            <a:r>
              <a:rPr lang="pl-PL" sz="2400" b="1" dirty="0"/>
              <a:t>Pozdrawiam serdecznie w nadziei rychłego spotkania w realnej, a nie tylko wirtualnej przestrzeni</a:t>
            </a:r>
          </a:p>
          <a:p>
            <a:pPr algn="ctr"/>
            <a:endParaRPr lang="pl-PL" sz="2400" b="1" dirty="0"/>
          </a:p>
          <a:p>
            <a:pPr algn="r"/>
            <a:r>
              <a:rPr lang="pl-PL" sz="2400" b="1" dirty="0"/>
              <a:t>Ks. Leszek </a:t>
            </a:r>
          </a:p>
          <a:p>
            <a:pPr algn="ctr"/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75959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Cechy środowiska zsekularyzowanego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Obecnie można wskazać trzy sposoby przeżywania chrześcijaństwa: </a:t>
            </a:r>
          </a:p>
          <a:p>
            <a:pPr algn="ctr"/>
            <a:endParaRPr lang="pl-PL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dirty="0"/>
              <a:t>chrześcijaństwo z tradycji</a:t>
            </a:r>
            <a:endParaRPr lang="pl-PL" sz="2400" dirty="0"/>
          </a:p>
          <a:p>
            <a:r>
              <a:rPr lang="pl-PL" sz="2400" dirty="0"/>
              <a:t>(polega na przyjęciu różnych zwyczajów, form liturgicznych, doktryny, formuł modlitw, instrukcji i urzędów, które kiedyś wyrosły z głębokiego doświadczenia wiary, a potem stały się jakby wiarą „zakonserwowaną”.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dirty="0"/>
              <a:t>religijność chrześcijańska oparta na przepisach </a:t>
            </a:r>
            <a:endParaRPr lang="pl-PL" sz="2400" dirty="0"/>
          </a:p>
          <a:p>
            <a:r>
              <a:rPr lang="pl-PL" sz="2400" dirty="0"/>
              <a:t>wielu wierzących ogranicza się do chrześcijaństwa wpojonego przez wychowanie. Obecnie dla wielu ludzi takie przeżywanie chrześcijaństwa to mało.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dirty="0"/>
              <a:t>chrześcijaństwo dobrych uczynków</a:t>
            </a:r>
            <a:endParaRPr lang="pl-PL" sz="2400" dirty="0"/>
          </a:p>
          <a:p>
            <a:r>
              <a:rPr lang="pl-PL" sz="2400" dirty="0"/>
              <a:t>polega praktykowaniu czynnej miłość bliźniego, zaangażowaniu w służbę społeczeństwu. Wówczas wystarczy być dobrym człowiekiem, a Kościół i jego nakazy są mi niepotrzebne.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81153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1. Cechy środowiska zsekularyzowanego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/>
              <a:t>Współczesny kryzys życia Kościoła:</a:t>
            </a:r>
          </a:p>
          <a:p>
            <a:pPr algn="ctr"/>
            <a:endParaRPr lang="pl-P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dirty="0"/>
              <a:t>społeczeństwo bez Kościoła (</a:t>
            </a:r>
            <a:r>
              <a:rPr lang="pl-PL" sz="2400" dirty="0"/>
              <a:t>społeczeństwo bez Kościoła można zaobserwować głównie w  Europie Zachod­niej, gdzie postępujący proces sekularyzacji spycha religię na margines życia społecznego)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dirty="0"/>
              <a:t>Kościół bez wiernych (</a:t>
            </a:r>
            <a:r>
              <a:rPr lang="pl-PL" sz="2400" dirty="0"/>
              <a:t>Kościół bez wiernych, to obraz Kościoła, który ze względu na coraz mniejszą liczbę wiernych bliski jest załamania i staje się coraz bardziej instytucją podobną do glinianego kolosa)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1" dirty="0"/>
              <a:t>wierni bez wiary (</a:t>
            </a:r>
            <a:r>
              <a:rPr lang="pl-PL" sz="2400" dirty="0"/>
              <a:t>Element ten wydaje się szczególnie ostro wybrzmiewać w wypowiedzi Jana Pa­wła II, który zaznaczał, że współczesna europejska kultura „sprawia wrażenie «milczącej apostazji» człowieka sytego, który żyje tak, jakby Bóg nie istniał” (</a:t>
            </a:r>
            <a:r>
              <a:rPr lang="pl-PL" sz="2400" dirty="0" err="1"/>
              <a:t>EiE</a:t>
            </a:r>
            <a:r>
              <a:rPr lang="pl-PL" sz="2400" dirty="0"/>
              <a:t> 9).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49780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2. Polska jako kraj zsekularyzowany? 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W Polsce stykają się dwa trendy: pierwszy związany z komunis­tyczną deprawacją ze Wschodu, drugi z konsumpcyjno-liberalnym rozluźnie­niem z Zachodu. Na obecnym etapie polską sytuację kulturową charakteryzuje zderzenie mentalności postkomunistycznej z wpływem Zachodu. </a:t>
            </a:r>
          </a:p>
          <a:p>
            <a:r>
              <a:rPr lang="pl-PL" sz="2400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 Dokonuje się proces zmiany typu religijności: od religijności dziedziczonej do religijności z wyboru, czyli w pełni świadomej, przeżywanej – tak, jak ma to miejsce w najróżniejszych ruchach, wspólnotach i stowarzyszeniach religijnych. To im, w znacznej mierze, zawdzięczamy podtrzymywanie polskiej religijności, bo są niejako lokomotywą ciągnącą pozytywne przemiany w polskim katolicyzmie. </a:t>
            </a:r>
          </a:p>
          <a:p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2309656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2. Polska jako kraj zsekularyzowany? 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algn="ctr"/>
            <a:r>
              <a:rPr lang="pl-PL" sz="2400" dirty="0"/>
              <a:t>trzy możliwe kierunki przemian religijności:</a:t>
            </a:r>
          </a:p>
          <a:p>
            <a:endParaRPr lang="pl-PL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/>
              <a:t>Wariant pesymistyczny</a:t>
            </a:r>
            <a:r>
              <a:rPr lang="pl-PL" sz="2400" dirty="0"/>
              <a:t>, negatywny z punktu widzenia nauczania Kościoła, oznacza duże zmiany w religijności, która będzie się zbliżać do stanu religijności społeczeństw Zachodniej Europy. </a:t>
            </a:r>
          </a:p>
          <a:p>
            <a:pPr algn="just"/>
            <a:endParaRPr lang="pl-PL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/>
              <a:t>Optymistyczny wariant</a:t>
            </a:r>
            <a:r>
              <a:rPr lang="pl-PL" sz="2400" dirty="0"/>
              <a:t> zakłada utrzymanie się religijności na dotychczasowym poziomie. Ten wariant zakłada, że procesy sekularyzacyjne będą się systematycznie osłabiać i nastąpi odbudowa ładu moralnego w społeczeństwie. Stanie się to dzięki działalności Kościoła rzymskokatolickiego, innych Kościołów i wspólnot religijnych, a także ugrupowań i stowarzyszeń świeckich. </a:t>
            </a:r>
          </a:p>
          <a:p>
            <a:endParaRPr lang="pl-PL" sz="2000" b="1" dirty="0"/>
          </a:p>
          <a:p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50380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2. Polska jako kraj zsekularyzowany? 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algn="ctr"/>
            <a:r>
              <a:rPr lang="pl-PL" sz="2400" dirty="0"/>
              <a:t>trzy możliwe kierunki przemian religijności</a:t>
            </a:r>
          </a:p>
          <a:p>
            <a:endParaRPr lang="pl-PL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b="1" dirty="0"/>
              <a:t>Wariant realistyczny</a:t>
            </a:r>
            <a:r>
              <a:rPr lang="pl-PL" sz="2400" dirty="0"/>
              <a:t>, ku któremu skłania się Mariański, zakłada wielokierunkowe przemiany religijności. Dostrzega on w polskim społeczeństwie tendencje sekularyzacyjne, związane z religijną i moralną indywidualizacją, a także tendencje przeciwstawne: </a:t>
            </a:r>
            <a:r>
              <a:rPr lang="pl-PL" sz="2400" dirty="0" err="1"/>
              <a:t>antysekularyzacyjne</a:t>
            </a:r>
            <a:r>
              <a:rPr lang="pl-PL" sz="2400" dirty="0"/>
              <a:t> i ewangelizacyjne. W przemianach religijności mieszają się bowiem aspekty pozytywne i negatywne. Miesza się odchodzenie od tradycyjnych wartości religijnych z ich pogłębianiem, co następuje na skutek działalności ewangelizacyjnej. Autor określa obecny stan religijności w Polsce jako stan „między sekularyzacją i ewangelizacją”. </a:t>
            </a:r>
          </a:p>
          <a:p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56463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r>
              <a:rPr lang="pl-PL" sz="2400" dirty="0"/>
              <a:t>Wielu współczesnych wierzących przyjęło </a:t>
            </a:r>
            <a:r>
              <a:rPr lang="pl-PL" sz="2400" i="1" dirty="0"/>
              <a:t>nowy profil człowieka religijnego. </a:t>
            </a:r>
          </a:p>
          <a:p>
            <a:r>
              <a:rPr lang="pl-PL" sz="2400" dirty="0"/>
              <a:t>Przeszli trzy następujące fazy: </a:t>
            </a:r>
          </a:p>
          <a:p>
            <a:endParaRPr lang="pl-PL" sz="2400" b="1" dirty="0"/>
          </a:p>
          <a:p>
            <a:r>
              <a:rPr lang="pl-PL" sz="2400" b="1" dirty="0"/>
              <a:t>pierwsza  - </a:t>
            </a:r>
            <a:r>
              <a:rPr lang="pl-PL" sz="2400" dirty="0"/>
              <a:t>przejście od religijności typu wierzenia do religijności opierającej się na doświadczeniu </a:t>
            </a:r>
          </a:p>
          <a:p>
            <a:endParaRPr lang="pl-PL" sz="2400" b="1" dirty="0"/>
          </a:p>
          <a:p>
            <a:r>
              <a:rPr lang="pl-PL" sz="2400" b="1" dirty="0"/>
              <a:t>druga</a:t>
            </a:r>
            <a:r>
              <a:rPr lang="pl-PL" sz="2400" dirty="0"/>
              <a:t> – od religijności zinstytucjonalizowanej do personalistycznej</a:t>
            </a:r>
          </a:p>
          <a:p>
            <a:endParaRPr lang="pl-PL" sz="2400" b="1" dirty="0"/>
          </a:p>
          <a:p>
            <a:r>
              <a:rPr lang="pl-PL" sz="2400" b="1" dirty="0"/>
              <a:t>trzecia</a:t>
            </a:r>
            <a:r>
              <a:rPr lang="pl-PL" sz="2400" dirty="0"/>
              <a:t> - od religijności formalnej do religijności uwewnętrznionej i sprywatyzowanej</a:t>
            </a:r>
            <a:endParaRPr lang="pl-PL" sz="2000" dirty="0"/>
          </a:p>
          <a:p>
            <a:endParaRPr lang="pl-PL" sz="2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-5841" y="6359416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136976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0" y="369530"/>
            <a:ext cx="9159739" cy="5386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400" b="1" dirty="0"/>
          </a:p>
          <a:p>
            <a:pPr algn="ctr"/>
            <a:r>
              <a:rPr lang="pl-PL" sz="2000" b="1" dirty="0"/>
              <a:t>3. Człowiek zsekularyzowany</a:t>
            </a:r>
          </a:p>
        </p:txBody>
      </p:sp>
      <p:sp>
        <p:nvSpPr>
          <p:cNvPr id="5" name="Prostokąt 4"/>
          <p:cNvSpPr/>
          <p:nvPr/>
        </p:nvSpPr>
        <p:spPr>
          <a:xfrm>
            <a:off x="17045" y="1103481"/>
            <a:ext cx="91269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/>
          </a:p>
          <a:p>
            <a:pPr algn="ctr"/>
            <a:r>
              <a:rPr lang="pl-PL" sz="2400" b="1" dirty="0"/>
              <a:t>prowizoryczna typologia polskich katolików </a:t>
            </a:r>
          </a:p>
          <a:p>
            <a:pPr algn="just"/>
            <a:r>
              <a:rPr lang="pl-PL" sz="2400" dirty="0"/>
              <a:t>(opiera się na kryteriach ustosunkowania się członków Kościoła do jego doktryny dogmatycznej i moralnej oraz do Kościoła jako instytucji społecznej i religijnej). </a:t>
            </a:r>
          </a:p>
          <a:p>
            <a:pPr algn="just"/>
            <a:endParaRPr lang="pl-PL" sz="2400" dirty="0"/>
          </a:p>
          <a:p>
            <a:pPr marL="457200" indent="-457200" algn="just">
              <a:buFont typeface="+mj-lt"/>
              <a:buAutoNum type="arabicPeriod"/>
            </a:pPr>
            <a:r>
              <a:rPr lang="pl-PL" sz="2400" b="1" dirty="0"/>
              <a:t>katolicy zaangażowani - </a:t>
            </a:r>
            <a:r>
              <a:rPr lang="pl-PL" sz="2400" dirty="0"/>
              <a:t>pogłębieni, ewangeliczni, refleksyjni, aktywni kościelnie, należący do ruchów i wspólnot religijnych oraz stowarzyszeń katolickich. (około 10% wszystkich katolików w Polsce)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400" dirty="0"/>
              <a:t> </a:t>
            </a:r>
            <a:r>
              <a:rPr lang="pl-PL" sz="2400" b="1" dirty="0"/>
              <a:t>ludzie formalnie związani z Kościołem w ramach umowy o pracę - </a:t>
            </a:r>
            <a:r>
              <a:rPr lang="pl-PL" sz="2400" dirty="0"/>
              <a:t>,,urzędnicy kościelni”, przez różnorodne powołania (księża, bracia zakonni, zakonnicy i zakonnice) lub inne formy zatrudnienia w instytucjach kościelnych (około 1% ogółu katolików w Polsce)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253120549"/>
      </p:ext>
    </p:extLst>
  </p:cSld>
  <p:clrMapOvr>
    <a:masterClrMapping/>
  </p:clrMapOvr>
</p:sld>
</file>

<file path=ppt/theme/theme1.xml><?xml version="1.0" encoding="utf-8"?>
<a:theme xmlns:a="http://schemas.openxmlformats.org/drawingml/2006/main" name="strony slajdów-wykład 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1738</Words>
  <Application>Microsoft Office PowerPoint</Application>
  <PresentationFormat>Pokaz na ekranie (4:3)</PresentationFormat>
  <Paragraphs>167</Paragraphs>
  <Slides>18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2" baseType="lpstr">
      <vt:lpstr>Arial</vt:lpstr>
      <vt:lpstr>Calibri</vt:lpstr>
      <vt:lpstr>strony slajdów-wykład 1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Kłos Aleksandra</dc:creator>
  <cp:lastModifiedBy>Leszek Szewczyk</cp:lastModifiedBy>
  <cp:revision>93</cp:revision>
  <dcterms:created xsi:type="dcterms:W3CDTF">2012-07-13T08:02:20Z</dcterms:created>
  <dcterms:modified xsi:type="dcterms:W3CDTF">2020-10-29T20:40:55Z</dcterms:modified>
</cp:coreProperties>
</file>