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6" r:id="rId3"/>
    <p:sldId id="345" r:id="rId4"/>
    <p:sldId id="381" r:id="rId5"/>
    <p:sldId id="384" r:id="rId6"/>
    <p:sldId id="385" r:id="rId7"/>
    <p:sldId id="386" r:id="rId8"/>
    <p:sldId id="387" r:id="rId9"/>
    <p:sldId id="388" r:id="rId10"/>
    <p:sldId id="389" r:id="rId11"/>
    <p:sldId id="390" r:id="rId12"/>
    <p:sldId id="391" r:id="rId13"/>
    <p:sldId id="392" r:id="rId14"/>
    <p:sldId id="382"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F2F2"/>
    <a:srgbClr val="FF9900"/>
    <a:srgbClr val="FFCC99"/>
    <a:srgbClr val="FFFFFF"/>
    <a:srgbClr val="008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8081-C945-43DA-833E-C63117B759A2}" type="datetimeFigureOut">
              <a:rPr lang="pl-PL" smtClean="0"/>
              <a:pPr/>
              <a:t>2021-01-22</a:t>
            </a:fld>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9E1E-3FA3-4BC7-A818-2BA7262EC89E}" type="slidenum">
              <a:rPr lang="pl-PL" smtClean="0"/>
              <a:pPr/>
              <a:t>‹#›</a:t>
            </a:fld>
            <a:endParaRPr lang="pl-PL"/>
          </a:p>
        </p:txBody>
      </p:sp>
      <p:sp>
        <p:nvSpPr>
          <p:cNvPr id="9" name="Symbol zastępczy stopki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10" name="Symbol zastępczy obrazu slajdu 9"/>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11" name="Symbol zastępczy nagłówka 10"/>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12" name="Symbol zastępczy notatek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60498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a:prstGeom prst="rect">
            <a:avLst/>
          </a:prstGeom>
        </p:spPr>
      </p:sp>
      <p:sp>
        <p:nvSpPr>
          <p:cNvPr id="3" name="Symbol zastępczy notatek 2"/>
          <p:cNvSpPr>
            <a:spLocks noGrp="1"/>
          </p:cNvSpPr>
          <p:nvPr>
            <p:ph type="body" idx="1"/>
          </p:nvPr>
        </p:nvSpPr>
        <p:spPr>
          <a:xfrm>
            <a:off x="685800" y="4343400"/>
            <a:ext cx="5486400" cy="4114800"/>
          </a:xfrm>
          <a:prstGeom prst="rect">
            <a:avLst/>
          </a:prstGeom>
        </p:spPr>
        <p:txBody>
          <a:bodyPr/>
          <a:lstStyle/>
          <a:p>
            <a:endParaRPr lang="pl-PL"/>
          </a:p>
        </p:txBody>
      </p:sp>
      <p:sp>
        <p:nvSpPr>
          <p:cNvPr id="4" name="Symbol zastępczy numeru slajdu 3"/>
          <p:cNvSpPr>
            <a:spLocks noGrp="1"/>
          </p:cNvSpPr>
          <p:nvPr>
            <p:ph type="sldNum" sz="quarter" idx="10"/>
          </p:nvPr>
        </p:nvSpPr>
        <p:spPr/>
        <p:txBody>
          <a:bodyPr/>
          <a:lstStyle/>
          <a:p>
            <a:fld id="{DFAC9E1E-3FA3-4BC7-A818-2BA7262EC89E}" type="slidenum">
              <a:rPr lang="pl-PL" smtClean="0"/>
              <a:pPr/>
              <a:t>2</a:t>
            </a:fld>
            <a:endParaRPr lang="pl-PL"/>
          </a:p>
        </p:txBody>
      </p:sp>
    </p:spTree>
    <p:extLst>
      <p:ext uri="{BB962C8B-B14F-4D97-AF65-F5344CB8AC3E}">
        <p14:creationId xmlns:p14="http://schemas.microsoft.com/office/powerpoint/2010/main" val="251908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a:xfrm>
            <a:off x="323528" y="6237312"/>
            <a:ext cx="2890664" cy="365125"/>
          </a:xfrm>
          <a:prstGeom prst="rect">
            <a:avLst/>
          </a:prstGeom>
        </p:spPr>
        <p:txBody>
          <a:bodyPr/>
          <a:lstStyle/>
          <a:p>
            <a:r>
              <a:rPr lang="pl-PL" dirty="0"/>
              <a:t>Ks. dr hab. Leszek Szewczyk</a:t>
            </a:r>
          </a:p>
        </p:txBody>
      </p:sp>
      <p:sp>
        <p:nvSpPr>
          <p:cNvPr id="5" name="Symbol zastępczy stopki 4"/>
          <p:cNvSpPr>
            <a:spLocks noGrp="1"/>
          </p:cNvSpPr>
          <p:nvPr>
            <p:ph type="ftr" sz="quarter" idx="11"/>
          </p:nvPr>
        </p:nvSpPr>
        <p:spPr>
          <a:xfrm>
            <a:off x="6228184" y="5589240"/>
            <a:ext cx="2736304" cy="959336"/>
          </a:xfrm>
          <a:prstGeom prst="rect">
            <a:avLst/>
          </a:prstGeom>
        </p:spPr>
        <p:txBody>
          <a:bodyPr/>
          <a:lstStyle>
            <a:lvl1pPr>
              <a:defRPr sz="2000">
                <a:solidFill>
                  <a:schemeClr val="tx2">
                    <a:lumMod val="50000"/>
                  </a:schemeClr>
                </a:solidFill>
              </a:defRPr>
            </a:lvl1pPr>
          </a:lstStyle>
          <a:p>
            <a:r>
              <a:rPr lang="pl-PL" dirty="0"/>
              <a:t>Wydział Teologiczny UŚ</a:t>
            </a:r>
          </a:p>
          <a:p>
            <a:r>
              <a:rPr lang="pl-PL" dirty="0"/>
              <a:t>Studia Doktoranckie</a:t>
            </a:r>
          </a:p>
          <a:p>
            <a:r>
              <a:rPr lang="pl-PL" dirty="0"/>
              <a:t>Rok II</a:t>
            </a:r>
          </a:p>
        </p:txBody>
      </p:sp>
      <p:sp>
        <p:nvSpPr>
          <p:cNvPr id="7" name="Schemat blokowy: proces 6"/>
          <p:cNvSpPr/>
          <p:nvPr userDrawn="1"/>
        </p:nvSpPr>
        <p:spPr>
          <a:xfrm>
            <a:off x="-4556" y="908720"/>
            <a:ext cx="9144000" cy="147674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Dydaktyka teologii</a:t>
            </a:r>
          </a:p>
        </p:txBody>
      </p:sp>
      <p:sp>
        <p:nvSpPr>
          <p:cNvPr id="8" name="Schemat blokowy: proces 7"/>
          <p:cNvSpPr/>
          <p:nvPr userDrawn="1"/>
        </p:nvSpPr>
        <p:spPr>
          <a:xfrm>
            <a:off x="-4556" y="2418428"/>
            <a:ext cx="9144000" cy="611488"/>
          </a:xfrm>
          <a:prstGeom prst="flowChartProcess">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solidFill>
                  <a:schemeClr val="bg1"/>
                </a:solidFill>
              </a:rPr>
              <a:t>Wykład</a:t>
            </a:r>
            <a:r>
              <a:rPr lang="pl-PL" sz="2400" baseline="0" dirty="0">
                <a:solidFill>
                  <a:schemeClr val="bg1"/>
                </a:solidFill>
              </a:rPr>
              <a:t> 1</a:t>
            </a:r>
            <a:endParaRPr lang="pl-PL" sz="2400" dirty="0">
              <a:solidFill>
                <a:schemeClr val="bg1"/>
              </a:solidFill>
            </a:endParaRPr>
          </a:p>
        </p:txBody>
      </p:sp>
    </p:spTree>
    <p:extLst>
      <p:ext uri="{BB962C8B-B14F-4D97-AF65-F5344CB8AC3E}">
        <p14:creationId xmlns:p14="http://schemas.microsoft.com/office/powerpoint/2010/main" val="403688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8739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308150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877E870-9628-4C77-A067-87332E1DF4F1}"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8889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25AA58-808F-4267-A670-8429C600B4FF}"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12292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BAD6F7-1AFA-41BD-85C4-119C0901E9F7}"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816153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A51BBFE-EA65-4284-8DB6-020B1AEA34AE}" type="datetime1">
              <a:rPr lang="pl-PL" smtClean="0"/>
              <a:pPr/>
              <a:t>2021-01-22</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6361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D47F14F-D74E-498E-AA96-E455FFBD268D}" type="datetime1">
              <a:rPr lang="pl-PL" smtClean="0"/>
              <a:pPr/>
              <a:t>2021-01-22</a:t>
            </a:fld>
            <a:endParaRPr lang="pl-PL"/>
          </a:p>
        </p:txBody>
      </p:sp>
      <p:sp>
        <p:nvSpPr>
          <p:cNvPr id="8" name="Symbol zastępczy stopki 7"/>
          <p:cNvSpPr>
            <a:spLocks noGrp="1"/>
          </p:cNvSpPr>
          <p:nvPr>
            <p:ph type="ftr" sz="quarter" idx="11"/>
          </p:nvPr>
        </p:nvSpPr>
        <p:spPr/>
        <p:txBody>
          <a:bodyPr/>
          <a:lstStyle/>
          <a:p>
            <a:r>
              <a:rPr lang="pl-PL"/>
              <a:t>Wydział Teologiczny UŚ  Studia Doktoranckie </a:t>
            </a:r>
          </a:p>
        </p:txBody>
      </p:sp>
      <p:sp>
        <p:nvSpPr>
          <p:cNvPr id="9" name="Symbol zastępczy numeru slajdu 8"/>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12436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EA88C4E-6147-4981-A33D-91F5BA71BEEE}" type="datetime1">
              <a:rPr lang="pl-PL" smtClean="0"/>
              <a:pPr/>
              <a:t>2021-01-22</a:t>
            </a:fld>
            <a:endParaRPr lang="pl-PL"/>
          </a:p>
        </p:txBody>
      </p:sp>
      <p:sp>
        <p:nvSpPr>
          <p:cNvPr id="4" name="Symbol zastępczy stopki 3"/>
          <p:cNvSpPr>
            <a:spLocks noGrp="1"/>
          </p:cNvSpPr>
          <p:nvPr>
            <p:ph type="ftr" sz="quarter" idx="11"/>
          </p:nvPr>
        </p:nvSpPr>
        <p:spPr/>
        <p:txBody>
          <a:bodyPr/>
          <a:lstStyle/>
          <a:p>
            <a:r>
              <a:rPr lang="pl-PL"/>
              <a:t>Wydział Teologiczny UŚ  Studia Doktoranckie </a:t>
            </a:r>
          </a:p>
        </p:txBody>
      </p:sp>
      <p:sp>
        <p:nvSpPr>
          <p:cNvPr id="5" name="Symbol zastępczy numeru slajdu 4"/>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8597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D618472-3588-459B-BC6A-CC8DCD5716C2}" type="datetime1">
              <a:rPr lang="pl-PL" smtClean="0"/>
              <a:pPr/>
              <a:t>2021-01-22</a:t>
            </a:fld>
            <a:endParaRPr lang="pl-PL"/>
          </a:p>
        </p:txBody>
      </p:sp>
      <p:sp>
        <p:nvSpPr>
          <p:cNvPr id="3" name="Symbol zastępczy stopki 2"/>
          <p:cNvSpPr>
            <a:spLocks noGrp="1"/>
          </p:cNvSpPr>
          <p:nvPr>
            <p:ph type="ftr" sz="quarter" idx="11"/>
          </p:nvPr>
        </p:nvSpPr>
        <p:spPr/>
        <p:txBody>
          <a:bodyPr/>
          <a:lstStyle/>
          <a:p>
            <a:r>
              <a:rPr lang="pl-PL"/>
              <a:t>Wydział Teologiczny UŚ  Studia Doktoranckie </a:t>
            </a:r>
          </a:p>
        </p:txBody>
      </p:sp>
      <p:sp>
        <p:nvSpPr>
          <p:cNvPr id="4" name="Symbol zastępczy numeru slajdu 3"/>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796930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AD6162-37B7-406A-801A-9379C42CA89C}" type="datetime1">
              <a:rPr lang="pl-PL" smtClean="0"/>
              <a:pPr/>
              <a:t>2021-01-22</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3929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67544" y="5373216"/>
            <a:ext cx="2133600" cy="365125"/>
          </a:xfrm>
          <a:prstGeom prst="rect">
            <a:avLst/>
          </a:prstGeom>
        </p:spPr>
        <p:txBody>
          <a:bodyPr/>
          <a:lstStyle/>
          <a:p>
            <a:fld id="{0B895C3B-2D9F-449A-8431-2C5E9ECFCE85}" type="datetimeFigureOut">
              <a:rPr lang="pl-PL" smtClean="0"/>
              <a:pPr/>
              <a:t>2021-01-22</a:t>
            </a:fld>
            <a:endParaRPr lang="pl-PL"/>
          </a:p>
        </p:txBody>
      </p:sp>
      <p:sp>
        <p:nvSpPr>
          <p:cNvPr id="5" name="Symbol zastępczy stopki 4"/>
          <p:cNvSpPr>
            <a:spLocks noGrp="1"/>
          </p:cNvSpPr>
          <p:nvPr>
            <p:ph type="ftr" sz="quarter" idx="11"/>
          </p:nvPr>
        </p:nvSpPr>
        <p:spPr>
          <a:xfrm>
            <a:off x="4572000" y="3933056"/>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1259632" y="4581128"/>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740565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99C18B-9F85-45F6-BAA9-CE0C5CAA3728}" type="datetime1">
              <a:rPr lang="pl-PL" smtClean="0"/>
              <a:pPr/>
              <a:t>2021-01-22</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254917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E9435A-8F31-4C90-A79D-C6B84094D0F3}"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94875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5AD459B-78B4-4990-AE98-575494A2B2E7}" type="datetime1">
              <a:rPr lang="pl-PL" smtClean="0"/>
              <a:pPr/>
              <a:t>2021-01-22</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66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cxnSp>
        <p:nvCxnSpPr>
          <p:cNvPr id="9" name="Łącznik prostoliniowy 8"/>
          <p:cNvCxnSpPr/>
          <p:nvPr userDrawn="1"/>
        </p:nvCxnSpPr>
        <p:spPr>
          <a:xfrm>
            <a:off x="0" y="836712"/>
            <a:ext cx="9144000" cy="0"/>
          </a:xfrm>
          <a:prstGeom prst="line">
            <a:avLst/>
          </a:prstGeom>
          <a:ln w="127000" cmpd="thickThi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43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1139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8" name="Symbol zastępczy stopki 7"/>
          <p:cNvSpPr>
            <a:spLocks noGrp="1"/>
          </p:cNvSpPr>
          <p:nvPr>
            <p:ph type="ftr" sz="quarter" idx="11"/>
          </p:nvPr>
        </p:nvSpPr>
        <p:spPr>
          <a:xfrm>
            <a:off x="5364088" y="5133960"/>
            <a:ext cx="3456384" cy="1440160"/>
          </a:xfrm>
          <a:prstGeom prst="rect">
            <a:avLst/>
          </a:prstGeom>
        </p:spPr>
        <p:txBody>
          <a:bodyPr/>
          <a:lstStyle/>
          <a:p>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332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4" name="Symbol zastępczy stopki 3"/>
          <p:cNvSpPr>
            <a:spLocks noGrp="1"/>
          </p:cNvSpPr>
          <p:nvPr>
            <p:ph type="ftr" sz="quarter" idx="11"/>
          </p:nvPr>
        </p:nvSpPr>
        <p:spPr>
          <a:xfrm>
            <a:off x="5364088" y="5133960"/>
            <a:ext cx="3456384" cy="1440160"/>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718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3" name="Symbol zastępczy stopki 2"/>
          <p:cNvSpPr>
            <a:spLocks noGrp="1"/>
          </p:cNvSpPr>
          <p:nvPr>
            <p:ph type="ftr" sz="quarter" idx="11"/>
          </p:nvPr>
        </p:nvSpPr>
        <p:spPr>
          <a:xfrm>
            <a:off x="5364088" y="5133960"/>
            <a:ext cx="3456384" cy="1440160"/>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93396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21869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2021-01-22</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47583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Łącznik prostoliniowy 10"/>
          <p:cNvCxnSpPr/>
          <p:nvPr userDrawn="1"/>
        </p:nvCxnSpPr>
        <p:spPr>
          <a:xfrm>
            <a:off x="0" y="6440237"/>
            <a:ext cx="9144000" cy="0"/>
          </a:xfrm>
          <a:prstGeom prst="line">
            <a:avLst/>
          </a:prstGeom>
          <a:ln w="31750" cap="rnd"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Obraz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8464" y="6486329"/>
            <a:ext cx="362379" cy="371671"/>
          </a:xfrm>
          <a:prstGeom prst="rect">
            <a:avLst/>
          </a:prstGeom>
        </p:spPr>
      </p:pic>
      <p:sp>
        <p:nvSpPr>
          <p:cNvPr id="15" name="pole tekstowe 14"/>
          <p:cNvSpPr txBox="1"/>
          <p:nvPr userDrawn="1"/>
        </p:nvSpPr>
        <p:spPr>
          <a:xfrm>
            <a:off x="107504" y="6541359"/>
            <a:ext cx="2781531" cy="261610"/>
          </a:xfrm>
          <a:prstGeom prst="rect">
            <a:avLst/>
          </a:prstGeom>
          <a:noFill/>
        </p:spPr>
        <p:txBody>
          <a:bodyPr wrap="none" rtlCol="0">
            <a:spAutoFit/>
          </a:bodyPr>
          <a:lstStyle/>
          <a:p>
            <a:r>
              <a:rPr lang="pl-PL" sz="1100" b="1" dirty="0">
                <a:solidFill>
                  <a:srgbClr val="002060"/>
                </a:solidFill>
              </a:rPr>
              <a:t>Wydział Teologiczny UŚ Studia Doktoranckie</a:t>
            </a:r>
          </a:p>
        </p:txBody>
      </p:sp>
    </p:spTree>
    <p:extLst>
      <p:ext uri="{BB962C8B-B14F-4D97-AF65-F5344CB8AC3E}">
        <p14:creationId xmlns:p14="http://schemas.microsoft.com/office/powerpoint/2010/main" val="23979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EAAA8-DBE4-4F83-B334-33DB7C473A26}" type="datetime1">
              <a:rPr lang="pl-PL" smtClean="0"/>
              <a:pPr/>
              <a:t>2021-01-22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Wydział Teologiczny UŚ  Studia Doktoranckie </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D952F-769E-42C1-B90B-0DE21D38A35A}" type="slidenum">
              <a:rPr lang="pl-PL" smtClean="0"/>
              <a:pPr/>
              <a:t>‹#›</a:t>
            </a:fld>
            <a:endParaRPr lang="pl-PL"/>
          </a:p>
        </p:txBody>
      </p:sp>
    </p:spTree>
    <p:extLst>
      <p:ext uri="{BB962C8B-B14F-4D97-AF65-F5344CB8AC3E}">
        <p14:creationId xmlns:p14="http://schemas.microsoft.com/office/powerpoint/2010/main" val="364925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deon.pl/" TargetMode="External"/><Relationship Id="rId2" Type="http://schemas.openxmlformats.org/officeDocument/2006/relationships/hyperlink" Target="https://www.wiara.p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ole tekstowe 3"/>
          <p:cNvSpPr txBox="1"/>
          <p:nvPr/>
        </p:nvSpPr>
        <p:spPr>
          <a:xfrm>
            <a:off x="0" y="1647091"/>
            <a:ext cx="9144000"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pl-PL" dirty="0"/>
          </a:p>
          <a:p>
            <a:pPr algn="ctr"/>
            <a:endParaRPr lang="pl-PL" sz="4000" b="1" dirty="0"/>
          </a:p>
          <a:p>
            <a:pPr algn="ctr"/>
            <a:r>
              <a:rPr lang="pl-PL" sz="4000" b="1" dirty="0"/>
              <a:t>Eucharystia</a:t>
            </a:r>
          </a:p>
          <a:p>
            <a:pPr algn="ctr"/>
            <a:endParaRPr lang="pl-PL" sz="3200" b="1" dirty="0"/>
          </a:p>
          <a:p>
            <a:pPr algn="ctr"/>
            <a:r>
              <a:rPr lang="pl-PL" sz="3200" b="1" dirty="0"/>
              <a:t>Część 1.</a:t>
            </a:r>
          </a:p>
          <a:p>
            <a:pPr algn="ctr"/>
            <a:endParaRPr lang="pl-PL" sz="4000" dirty="0"/>
          </a:p>
          <a:p>
            <a:pPr algn="ctr"/>
            <a:endParaRPr lang="pl-PL" dirty="0"/>
          </a:p>
        </p:txBody>
      </p:sp>
      <p:sp>
        <p:nvSpPr>
          <p:cNvPr id="6" name="Prostokąt 5">
            <a:extLst>
              <a:ext uri="{FF2B5EF4-FFF2-40B4-BE49-F238E27FC236}">
                <a16:creationId xmlns:a16="http://schemas.microsoft.com/office/drawing/2014/main" id="{32CFAC50-56F8-4F81-84C4-32E14C233230}"/>
              </a:ext>
            </a:extLst>
          </p:cNvPr>
          <p:cNvSpPr/>
          <p:nvPr/>
        </p:nvSpPr>
        <p:spPr>
          <a:xfrm>
            <a:off x="4860032" y="476672"/>
            <a:ext cx="3600400" cy="461665"/>
          </a:xfrm>
          <a:prstGeom prst="rect">
            <a:avLst/>
          </a:prstGeom>
          <a:solidFill>
            <a:schemeClr val="tx2">
              <a:lumMod val="60000"/>
              <a:lumOff val="40000"/>
            </a:schemeClr>
          </a:solidFill>
        </p:spPr>
        <p:txBody>
          <a:bodyPr wrap="square">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l-PL" altLang="pl-PL" sz="2400" dirty="0">
                <a:solidFill>
                  <a:schemeClr val="bg1"/>
                </a:solidFill>
                <a:cs typeface="Arial" panose="020B0604020202020204" pitchFamily="34" charset="0"/>
              </a:rPr>
              <a:t>Katecheza dla dorosłych </a:t>
            </a:r>
            <a:endParaRPr lang="pl-PL" sz="2400" dirty="0">
              <a:solidFill>
                <a:schemeClr val="bg1"/>
              </a:solidFill>
            </a:endParaRPr>
          </a:p>
        </p:txBody>
      </p:sp>
      <p:sp>
        <p:nvSpPr>
          <p:cNvPr id="2" name="pole tekstowe 1">
            <a:extLst>
              <a:ext uri="{FF2B5EF4-FFF2-40B4-BE49-F238E27FC236}">
                <a16:creationId xmlns:a16="http://schemas.microsoft.com/office/drawing/2014/main" id="{F53E7559-E73F-41D7-8462-519D36BB26C6}"/>
              </a:ext>
            </a:extLst>
          </p:cNvPr>
          <p:cNvSpPr txBox="1"/>
          <p:nvPr/>
        </p:nvSpPr>
        <p:spPr>
          <a:xfrm>
            <a:off x="6948264" y="6465004"/>
            <a:ext cx="2080313" cy="369332"/>
          </a:xfrm>
          <a:prstGeom prst="rect">
            <a:avLst/>
          </a:prstGeom>
          <a:noFill/>
        </p:spPr>
        <p:txBody>
          <a:bodyPr wrap="none" rtlCol="0">
            <a:spAutoFit/>
          </a:bodyPr>
          <a:lstStyle/>
          <a:p>
            <a:r>
              <a:rPr lang="pl-PL" dirty="0"/>
              <a:t>Ks. Leszek Szewczyk</a:t>
            </a:r>
          </a:p>
        </p:txBody>
      </p:sp>
      <p:pic>
        <p:nvPicPr>
          <p:cNvPr id="7" name="Obraz 6">
            <a:extLst>
              <a:ext uri="{FF2B5EF4-FFF2-40B4-BE49-F238E27FC236}">
                <a16:creationId xmlns:a16="http://schemas.microsoft.com/office/drawing/2014/main" id="{9BD1C44A-EB4A-4982-8B44-5193993FA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1439" cy="1072272"/>
          </a:xfrm>
          <a:prstGeom prst="rect">
            <a:avLst/>
          </a:prstGeom>
        </p:spPr>
      </p:pic>
      <p:sp>
        <p:nvSpPr>
          <p:cNvPr id="3" name="pole tekstowe 2">
            <a:extLst>
              <a:ext uri="{FF2B5EF4-FFF2-40B4-BE49-F238E27FC236}">
                <a16:creationId xmlns:a16="http://schemas.microsoft.com/office/drawing/2014/main" id="{40920211-9CB8-4EC8-8045-F6BFBFD724DD}"/>
              </a:ext>
            </a:extLst>
          </p:cNvPr>
          <p:cNvSpPr txBox="1"/>
          <p:nvPr/>
        </p:nvSpPr>
        <p:spPr>
          <a:xfrm>
            <a:off x="791439" y="0"/>
            <a:ext cx="888385" cy="430887"/>
          </a:xfrm>
          <a:prstGeom prst="rect">
            <a:avLst/>
          </a:prstGeom>
          <a:noFill/>
        </p:spPr>
        <p:txBody>
          <a:bodyPr wrap="none" rtlCol="0">
            <a:spAutoFit/>
          </a:bodyPr>
          <a:lstStyle/>
          <a:p>
            <a:r>
              <a:rPr lang="pl-PL" sz="1100" dirty="0"/>
              <a:t>Parafia NSPJ</a:t>
            </a:r>
          </a:p>
          <a:p>
            <a:r>
              <a:rPr lang="pl-PL" sz="1100" dirty="0"/>
              <a:t>Mysłowice</a:t>
            </a:r>
          </a:p>
        </p:txBody>
      </p:sp>
    </p:spTree>
    <p:extLst>
      <p:ext uri="{BB962C8B-B14F-4D97-AF65-F5344CB8AC3E}">
        <p14:creationId xmlns:p14="http://schemas.microsoft.com/office/powerpoint/2010/main" val="71395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350955"/>
            <a:ext cx="9108504" cy="3477875"/>
          </a:xfrm>
          <a:prstGeom prst="rect">
            <a:avLst/>
          </a:prstGeom>
          <a:noFill/>
        </p:spPr>
        <p:txBody>
          <a:bodyPr wrap="square">
            <a:spAutoFit/>
          </a:bodyPr>
          <a:lstStyle/>
          <a:p>
            <a:r>
              <a:rPr lang="pl-PL" sz="2000" b="1" dirty="0">
                <a:solidFill>
                  <a:srgbClr val="000000"/>
                </a:solidFill>
                <a:effectLst/>
                <a:latin typeface="Bookman Old Style" panose="02050604050505020204" pitchFamily="18" charset="0"/>
                <a:ea typeface="Times New Roman" panose="02020603050405020304" pitchFamily="18" charset="0"/>
              </a:rPr>
              <a:t>Słowniczek najważniejszych pojęć</a:t>
            </a:r>
          </a:p>
          <a:p>
            <a:endParaRPr lang="pl-PL" sz="2000" b="1" dirty="0">
              <a:solidFill>
                <a:srgbClr val="000000"/>
              </a:solidFill>
              <a:latin typeface="Bookman Old Style" panose="02050604050505020204" pitchFamily="18" charset="0"/>
              <a:ea typeface="Times New Roman" panose="02020603050405020304" pitchFamily="18" charset="0"/>
            </a:endParaRPr>
          </a:p>
          <a:p>
            <a:endParaRPr lang="pl-PL" sz="2000" b="1" dirty="0">
              <a:solidFill>
                <a:srgbClr val="000000"/>
              </a:solidFill>
              <a:effectLst/>
              <a:latin typeface="Bookman Old Style" panose="02050604050505020204" pitchFamily="18" charset="0"/>
              <a:ea typeface="Times New Roman" panose="02020603050405020304" pitchFamily="18" charset="0"/>
            </a:endParaRPr>
          </a:p>
          <a:p>
            <a:endParaRPr lang="pl-PL" sz="2000" b="1" dirty="0">
              <a:solidFill>
                <a:srgbClr val="000000"/>
              </a:solidFill>
              <a:latin typeface="Bookman Old Style" panose="02050604050505020204" pitchFamily="18" charset="0"/>
              <a:ea typeface="Times New Roman" panose="02020603050405020304" pitchFamily="18" charset="0"/>
            </a:endParaRPr>
          </a:p>
          <a:p>
            <a:endParaRPr lang="pl-PL" sz="2000" dirty="0">
              <a:effectLst/>
              <a:latin typeface="Bookman Old Style" panose="02050604050505020204" pitchFamily="18" charset="0"/>
              <a:ea typeface="Times New Roman" panose="02020603050405020304" pitchFamily="18" charset="0"/>
            </a:endParaRPr>
          </a:p>
          <a:p>
            <a:r>
              <a:rPr lang="pl-PL" sz="2000" b="1" u="sng" dirty="0">
                <a:solidFill>
                  <a:srgbClr val="000000"/>
                </a:solidFill>
                <a:effectLst/>
                <a:latin typeface="Bookman Old Style" panose="02050604050505020204" pitchFamily="18" charset="0"/>
                <a:ea typeface="Times New Roman" panose="02020603050405020304" pitchFamily="18" charset="0"/>
              </a:rPr>
              <a:t>Eucharystia</a:t>
            </a:r>
            <a:r>
              <a:rPr lang="pl-PL" sz="2000" dirty="0">
                <a:solidFill>
                  <a:srgbClr val="000000"/>
                </a:solidFill>
                <a:effectLst/>
                <a:latin typeface="Bookman Old Style" panose="02050604050505020204" pitchFamily="18" charset="0"/>
                <a:ea typeface="Times New Roman" panose="02020603050405020304" pitchFamily="18" charset="0"/>
              </a:rPr>
              <a:t> (grec. = dziękczynienie): Określenie całej Mszy Świętej. W znaczeniu węższym określenie to odnosi się do drugiej częścią Mszy Świętej, której punkt centralny stanowi wielka modlitwa eucharystyczna (modlitwa dziękczynna za Boże dzieło "przez Chrystusa, naszego Pana"). Jest to także określenie konsekrowanego chleba, który podczas Mszy Świętej jest przyjmowany i czczony.</a:t>
            </a:r>
            <a:endParaRPr lang="pl-PL" sz="2000" dirty="0">
              <a:effectLst/>
              <a:latin typeface="Bookman Old Style" panose="02050604050505020204" pitchFamily="18" charset="0"/>
              <a:ea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321071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6247864"/>
          </a:xfrm>
          <a:prstGeom prst="rect">
            <a:avLst/>
          </a:prstGeom>
          <a:noFill/>
        </p:spPr>
        <p:txBody>
          <a:bodyPr wrap="square">
            <a:spAutoFit/>
          </a:bodyPr>
          <a:lstStyle/>
          <a:p>
            <a:endParaRPr lang="pl-PL" sz="2000" dirty="0">
              <a:solidFill>
                <a:srgbClr val="000000"/>
              </a:solidFill>
              <a:effectLst/>
              <a:latin typeface="Bookman Old Style" panose="02050604050505020204" pitchFamily="18" charset="0"/>
              <a:ea typeface="Times New Roman" panose="02020603050405020304" pitchFamily="18" charset="0"/>
            </a:endParaRPr>
          </a:p>
          <a:p>
            <a:r>
              <a:rPr lang="pl-PL" sz="2000" b="1" dirty="0">
                <a:solidFill>
                  <a:srgbClr val="000000"/>
                </a:solidFill>
                <a:effectLst/>
                <a:latin typeface="Bookman Old Style" panose="02050604050505020204" pitchFamily="18" charset="0"/>
                <a:ea typeface="Times New Roman" panose="02020603050405020304" pitchFamily="18" charset="0"/>
              </a:rPr>
              <a:t>Słowniczek najważniejszych pojęć</a:t>
            </a:r>
            <a:endParaRPr lang="pl-PL" sz="2000" dirty="0">
              <a:effectLst/>
              <a:latin typeface="Bookman Old Style" panose="02050604050505020204" pitchFamily="18" charset="0"/>
              <a:ea typeface="Times New Roman" panose="02020603050405020304" pitchFamily="18" charset="0"/>
            </a:endParaRPr>
          </a:p>
          <a:p>
            <a:endParaRPr lang="pl-PL" sz="2000" b="1" u="sng" dirty="0">
              <a:solidFill>
                <a:srgbClr val="000000"/>
              </a:solidFill>
              <a:effectLst/>
              <a:latin typeface="Bookman Old Style" panose="02050604050505020204" pitchFamily="18" charset="0"/>
              <a:ea typeface="Times New Roman" panose="02020603050405020304" pitchFamily="18" charset="0"/>
            </a:endParaRPr>
          </a:p>
          <a:p>
            <a:r>
              <a:rPr lang="pl-PL" sz="2000" b="1" u="sng" dirty="0">
                <a:solidFill>
                  <a:srgbClr val="000000"/>
                </a:solidFill>
                <a:effectLst/>
                <a:latin typeface="Bookman Old Style" panose="02050604050505020204" pitchFamily="18" charset="0"/>
                <a:ea typeface="Times New Roman" panose="02020603050405020304" pitchFamily="18" charset="0"/>
              </a:rPr>
              <a:t>Pascha</a:t>
            </a:r>
            <a:r>
              <a:rPr lang="pl-PL" sz="2000" dirty="0">
                <a:solidFill>
                  <a:srgbClr val="000000"/>
                </a:solidFill>
                <a:effectLst/>
                <a:latin typeface="Bookman Old Style" panose="02050604050505020204" pitchFamily="18" charset="0"/>
                <a:ea typeface="Times New Roman" panose="02020603050405020304" pitchFamily="18" charset="0"/>
              </a:rPr>
              <a:t>: Święto żydowskie na "pamiątkę" uwolnienia z niewoli egipskiej, obchodzone w czasie wiosennej pełni księżyca. Podczas uczty żydowskiej ojciec rodziny dzieli chleb - tak uczynił również Jezus w czasie Ostatniej Wieczerzy. W Kościele pierwotnym określano tym mianem prawdopodobnie całą Mszę Świętą (Dz 2, 42).</a:t>
            </a:r>
            <a:endParaRPr lang="pl-PL" sz="2000" dirty="0">
              <a:effectLst/>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W języku Kościoła katolickiego </a:t>
            </a:r>
            <a:r>
              <a:rPr lang="pl-PL" sz="2000" b="1" u="sng" dirty="0">
                <a:solidFill>
                  <a:srgbClr val="000000"/>
                </a:solidFill>
                <a:effectLst/>
                <a:latin typeface="Bookman Old Style" panose="02050604050505020204" pitchFamily="18" charset="0"/>
                <a:ea typeface="Times New Roman" panose="02020603050405020304" pitchFamily="18" charset="0"/>
              </a:rPr>
              <a:t>przemianę chleba w Ciało Chrystusa</a:t>
            </a:r>
            <a:r>
              <a:rPr lang="pl-PL" sz="2000" dirty="0">
                <a:solidFill>
                  <a:srgbClr val="000000"/>
                </a:solidFill>
                <a:effectLst/>
                <a:latin typeface="Bookman Old Style" panose="02050604050505020204" pitchFamily="18" charset="0"/>
                <a:ea typeface="Times New Roman" panose="02020603050405020304" pitchFamily="18" charset="0"/>
              </a:rPr>
              <a:t> i wina w Jego krew nazywamy konsekracją - przeistoczeniem. Pomimo wielu prób uznania za przenośnię słów Jezusa: "To jest Ciało moje", "To jest Krew moja" wyrażenie to oznacza, że podczas Mszy Świętej na mocy słów Jezusa i na mocy Jego polecenia, chleb i wino przemieniają się w Jego Ciało i Krew, nie zmieniając swej widzialnej postaci. Sobór trydencki (1545—1563) stwierdza, że w "sakramencie świętej Eucharystii, po konsekracji chleba i wina, Pan nasz Jezus Chrystus, prawdziwy Bóg i prawdziwy Człowiek, prawdziwie, rzeczywiście i substancjalnie znajduje się pod postacią owych widzialnych rzeczywistości".</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93574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5324535"/>
          </a:xfrm>
          <a:prstGeom prst="rect">
            <a:avLst/>
          </a:prstGeom>
          <a:noFill/>
        </p:spPr>
        <p:txBody>
          <a:bodyPr wrap="square">
            <a:spAutoFit/>
          </a:bodyPr>
          <a:lstStyle/>
          <a:p>
            <a:endParaRPr lang="pl-PL" sz="2000" dirty="0">
              <a:solidFill>
                <a:srgbClr val="000000"/>
              </a:solidFill>
              <a:effectLst/>
              <a:latin typeface="Bookman Old Style" panose="02050604050505020204" pitchFamily="18" charset="0"/>
              <a:ea typeface="Times New Roman" panose="02020603050405020304" pitchFamily="18" charset="0"/>
            </a:endParaRPr>
          </a:p>
          <a:p>
            <a:r>
              <a:rPr lang="pl-PL" sz="2000" b="1" dirty="0">
                <a:solidFill>
                  <a:srgbClr val="000000"/>
                </a:solidFill>
                <a:effectLst/>
                <a:latin typeface="Bookman Old Style" panose="02050604050505020204" pitchFamily="18" charset="0"/>
                <a:ea typeface="Times New Roman" panose="02020603050405020304" pitchFamily="18" charset="0"/>
              </a:rPr>
              <a:t>Słowniczek najważniejszych pojęć</a:t>
            </a:r>
            <a:endParaRPr lang="pl-PL" sz="2000" dirty="0">
              <a:effectLst/>
              <a:latin typeface="Bookman Old Style" panose="02050604050505020204" pitchFamily="18" charset="0"/>
              <a:ea typeface="Times New Roman" panose="02020603050405020304" pitchFamily="18" charset="0"/>
            </a:endParaRPr>
          </a:p>
          <a:p>
            <a:endParaRPr lang="pl-PL" sz="2000" b="1" u="sng" dirty="0">
              <a:solidFill>
                <a:srgbClr val="000000"/>
              </a:solidFill>
              <a:effectLst/>
              <a:latin typeface="Bookman Old Style" panose="02050604050505020204" pitchFamily="18" charset="0"/>
              <a:ea typeface="Times New Roman" panose="02020603050405020304" pitchFamily="18" charset="0"/>
            </a:endParaRPr>
          </a:p>
          <a:p>
            <a:r>
              <a:rPr lang="pl-PL" sz="2000" b="1" u="sng" dirty="0">
                <a:solidFill>
                  <a:srgbClr val="000000"/>
                </a:solidFill>
                <a:effectLst/>
                <a:latin typeface="Bookman Old Style" panose="02050604050505020204" pitchFamily="18" charset="0"/>
                <a:ea typeface="Times New Roman" panose="02020603050405020304" pitchFamily="18" charset="0"/>
              </a:rPr>
              <a:t>Ofiara</a:t>
            </a:r>
            <a:r>
              <a:rPr lang="pl-PL" sz="2000" dirty="0">
                <a:solidFill>
                  <a:srgbClr val="000000"/>
                </a:solidFill>
                <a:effectLst/>
                <a:latin typeface="Bookman Old Style" panose="02050604050505020204" pitchFamily="18" charset="0"/>
                <a:ea typeface="Times New Roman" panose="02020603050405020304" pitchFamily="18" charset="0"/>
              </a:rPr>
              <a:t>: Słowo pochodzenia łac. </a:t>
            </a:r>
            <a:r>
              <a:rPr lang="pl-PL" sz="2000" dirty="0" err="1">
                <a:solidFill>
                  <a:srgbClr val="000000"/>
                </a:solidFill>
                <a:effectLst/>
                <a:latin typeface="Bookman Old Style" panose="02050604050505020204" pitchFamily="18" charset="0"/>
                <a:ea typeface="Times New Roman" panose="02020603050405020304" pitchFamily="18" charset="0"/>
              </a:rPr>
              <a:t>offerre</a:t>
            </a:r>
            <a:r>
              <a:rPr lang="pl-PL" sz="2000" dirty="0">
                <a:solidFill>
                  <a:srgbClr val="000000"/>
                </a:solidFill>
                <a:effectLst/>
                <a:latin typeface="Bookman Old Style" panose="02050604050505020204" pitchFamily="18" charset="0"/>
                <a:ea typeface="Times New Roman" panose="02020603050405020304" pitchFamily="18" charset="0"/>
              </a:rPr>
              <a:t> = nieść naprzeciw, przynieść, dawać. W e wszystkich prawie religiach ludzie poprzez ofiarę dają wyraz swej zależności od Boga (lub bogów) i potwierdzają, że wszystko Jemu (im) zawdzięczają. Symbolicznie oddają jedną część tego, co posiadają (przez spalenie, zniszczenie albo rozdanie). W Starym Testamencie ofiary odgrywały ważną rolę. Nowy Testament mówi tylko o jednej jedynej ofierze Jezusa, który na krzyżu ofiaruje swe życie. Tę gotowość do ofiary objawił Jezus podczas Ostatniej Wieczerzy w słowach i gestach łamania chleba i rozdawania wina. Sobór watykański II (1963) powiada: "Zbawiciel nasz podczas Ostatniej Wieczerzy (...) ustanowił Eucharystyczną Ofiarę Ciała i Krwi swojej, aby w niej na całe wieki, aż do swego przyjścia, utrwalić Ofiarę Krzyża i tak umiłowanej Oblubienicy Kościołowi powierzyć pamiątkę swej Męki i Zmartwychwstania" </a:t>
            </a:r>
            <a:r>
              <a:rPr lang="pl-PL" dirty="0">
                <a:solidFill>
                  <a:srgbClr val="000000"/>
                </a:solidFill>
                <a:effectLst/>
                <a:latin typeface="Bookman Old Style" panose="02050604050505020204" pitchFamily="18" charset="0"/>
                <a:ea typeface="Times New Roman" panose="02020603050405020304" pitchFamily="18" charset="0"/>
              </a:rPr>
              <a:t>(KL, 47).</a:t>
            </a:r>
            <a:endParaRPr lang="pl-PL"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834050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8314" y="2060848"/>
            <a:ext cx="9108504" cy="2308324"/>
          </a:xfrm>
          <a:prstGeom prst="rect">
            <a:avLst/>
          </a:prstGeom>
          <a:noFill/>
        </p:spPr>
        <p:txBody>
          <a:bodyPr wrap="square">
            <a:spAutoFit/>
          </a:bodyPr>
          <a:lstStyle/>
          <a:p>
            <a:pPr algn="ctr"/>
            <a:r>
              <a:rPr lang="pl-PL" b="1" dirty="0"/>
              <a:t>W prezentacji wykorzystano materiały ze stron internetowych:</a:t>
            </a:r>
          </a:p>
          <a:p>
            <a:pPr algn="ctr"/>
            <a:r>
              <a:rPr lang="pl-PL" b="1" dirty="0">
                <a:hlinkClick r:id="rId2"/>
              </a:rPr>
              <a:t>https://www.wiara.pl</a:t>
            </a:r>
            <a:endParaRPr lang="pl-PL" b="1" dirty="0"/>
          </a:p>
          <a:p>
            <a:pPr algn="ctr"/>
            <a:endParaRPr lang="pl-PL" b="1" dirty="0"/>
          </a:p>
          <a:p>
            <a:pPr algn="ctr"/>
            <a:r>
              <a:rPr lang="pl-PL" b="1" dirty="0">
                <a:hlinkClick r:id="rId3"/>
              </a:rPr>
              <a:t>https://deon.pl</a:t>
            </a:r>
            <a:endParaRPr lang="pl-PL" b="1" dirty="0"/>
          </a:p>
          <a:p>
            <a:pPr algn="ctr"/>
            <a:endParaRPr lang="pl-PL" b="1" dirty="0"/>
          </a:p>
          <a:p>
            <a:pPr algn="ctr"/>
            <a:endParaRPr lang="pl-PL" b="1" dirty="0"/>
          </a:p>
          <a:p>
            <a:pPr algn="ctr"/>
            <a:r>
              <a:rPr lang="pl-PL" b="1" dirty="0"/>
              <a:t>Dziękuję za uwagę</a:t>
            </a:r>
          </a:p>
          <a:p>
            <a:pPr algn="ctr"/>
            <a:r>
              <a:rPr lang="pl-PL" b="1" dirty="0"/>
              <a:t> </a:t>
            </a:r>
            <a:endParaRPr lang="pl-PL" dirty="0"/>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0827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7045" y="1103481"/>
            <a:ext cx="9126955" cy="5355312"/>
          </a:xfrm>
          <a:prstGeom prst="rect">
            <a:avLst/>
          </a:prstGeom>
        </p:spPr>
        <p:txBody>
          <a:bodyPr wrap="square">
            <a:spAutoFit/>
          </a:bodyPr>
          <a:lstStyle/>
          <a:p>
            <a:pPr algn="ctr"/>
            <a:r>
              <a:rPr lang="pl-PL" sz="2000" dirty="0"/>
              <a:t>Szanowni Państwo,</a:t>
            </a:r>
          </a:p>
          <a:p>
            <a:pPr algn="ctr"/>
            <a:endParaRPr lang="pl-PL" sz="2000" dirty="0"/>
          </a:p>
          <a:p>
            <a:pPr algn="ctr"/>
            <a:endParaRPr lang="pl-PL" sz="2000" dirty="0"/>
          </a:p>
          <a:p>
            <a:pPr algn="ctr"/>
            <a:r>
              <a:rPr lang="pl-PL" sz="2000" dirty="0">
                <a:effectLst/>
                <a:latin typeface="Bookman Old Style" panose="02050604050505020204" pitchFamily="18" charset="0"/>
                <a:ea typeface="Times New Roman" panose="02020603050405020304" pitchFamily="18" charset="0"/>
              </a:rPr>
              <a:t>W Kościele w </a:t>
            </a:r>
            <a:r>
              <a:rPr lang="pl-PL" sz="2000" dirty="0">
                <a:latin typeface="Bookman Old Style" panose="02050604050505020204" pitchFamily="18" charset="0"/>
                <a:ea typeface="Times New Roman" panose="02020603050405020304" pitchFamily="18" charset="0"/>
              </a:rPr>
              <a:t>Polsce realizowany jest trzyletni (2019–2022) program </a:t>
            </a:r>
            <a:r>
              <a:rPr lang="pl-PL" sz="2000" dirty="0">
                <a:effectLst/>
                <a:latin typeface="Bookman Old Style" panose="02050604050505020204" pitchFamily="18" charset="0"/>
                <a:ea typeface="Times New Roman" panose="02020603050405020304" pitchFamily="18" charset="0"/>
              </a:rPr>
              <a:t>duszpasterski pod hasłem </a:t>
            </a:r>
            <a:r>
              <a:rPr lang="pl-PL" sz="2000" b="1" dirty="0">
                <a:effectLst/>
                <a:latin typeface="Bookman Old Style" panose="02050604050505020204" pitchFamily="18" charset="0"/>
                <a:ea typeface="Times New Roman" panose="02020603050405020304" pitchFamily="18" charset="0"/>
              </a:rPr>
              <a:t>Eucharystia daje życie.</a:t>
            </a:r>
            <a:r>
              <a:rPr lang="pl-PL" sz="2000" dirty="0">
                <a:effectLst/>
                <a:latin typeface="Bookman Old Style" panose="02050604050505020204" pitchFamily="18" charset="0"/>
                <a:ea typeface="Times New Roman" panose="02020603050405020304" pitchFamily="18" charset="0"/>
              </a:rPr>
              <a:t> Tegoroczne hasło brzmi: </a:t>
            </a:r>
            <a:r>
              <a:rPr lang="pl-PL" sz="2000" b="1" dirty="0">
                <a:effectLst/>
                <a:latin typeface="Bookman Old Style" panose="02050604050505020204" pitchFamily="18" charset="0"/>
                <a:ea typeface="Times New Roman" panose="02020603050405020304" pitchFamily="18" charset="0"/>
              </a:rPr>
              <a:t>Zgromadzeni na świętej wieczerzy. </a:t>
            </a:r>
            <a:endParaRPr lang="pl-PL" sz="2000" b="1" dirty="0">
              <a:latin typeface="Bookman Old Style" panose="02050604050505020204" pitchFamily="18" charset="0"/>
              <a:ea typeface="Times New Roman" panose="02020603050405020304" pitchFamily="18" charset="0"/>
            </a:endParaRPr>
          </a:p>
          <a:p>
            <a:pPr algn="ctr"/>
            <a:r>
              <a:rPr lang="pl-PL" sz="2000" dirty="0">
                <a:effectLst/>
                <a:latin typeface="Bookman Old Style" panose="02050604050505020204" pitchFamily="18" charset="0"/>
                <a:ea typeface="Times New Roman" panose="02020603050405020304" pitchFamily="18" charset="0"/>
              </a:rPr>
              <a:t>W ramach realizacji programu przewidziano pogłębienie wiedzy teologiczno-katechizmowej o Eucharystii u wiernych.</a:t>
            </a:r>
          </a:p>
          <a:p>
            <a:pPr algn="ctr"/>
            <a:endParaRPr lang="pl-PL" sz="2000" b="1" dirty="0">
              <a:effectLst/>
              <a:latin typeface="Bookman Old Style" panose="02050604050505020204" pitchFamily="18" charset="0"/>
              <a:ea typeface="Times New Roman" panose="02020603050405020304" pitchFamily="18" charset="0"/>
            </a:endParaRPr>
          </a:p>
          <a:p>
            <a:pPr algn="ctr"/>
            <a:r>
              <a:rPr lang="pl-PL" sz="2000" b="1" dirty="0">
                <a:latin typeface="Bookman Old Style" panose="02050604050505020204" pitchFamily="18" charset="0"/>
                <a:ea typeface="Times New Roman" panose="02020603050405020304" pitchFamily="18" charset="0"/>
              </a:rPr>
              <a:t>A zatem to i kilka następnych katechez będzie poświęconych Eucharystii.</a:t>
            </a:r>
            <a:endParaRPr lang="pl-PL" sz="2000" dirty="0">
              <a:effectLst/>
              <a:latin typeface="Bookman Old Style" panose="02050604050505020204" pitchFamily="18" charset="0"/>
              <a:ea typeface="Times New Roman" panose="02020603050405020304" pitchFamily="18" charset="0"/>
            </a:endParaRPr>
          </a:p>
          <a:p>
            <a:pPr algn="ctr"/>
            <a:endParaRPr lang="pl-PL" sz="2000" dirty="0">
              <a:latin typeface="Bookman Old Style" panose="02050604050505020204" pitchFamily="18" charset="0"/>
            </a:endParaRPr>
          </a:p>
          <a:p>
            <a:pPr algn="ctr"/>
            <a:r>
              <a:rPr lang="pl-PL" sz="2000" dirty="0">
                <a:latin typeface="Bookman Old Style" panose="02050604050505020204" pitchFamily="18" charset="0"/>
              </a:rPr>
              <a:t>Pozdrawiam serdecznie w nadziei rychłego spotkania w realnej, a nie tylko wirtualnej przestrzeni</a:t>
            </a:r>
          </a:p>
          <a:p>
            <a:pPr algn="ctr"/>
            <a:endParaRPr lang="pl-PL" sz="2000" dirty="0"/>
          </a:p>
          <a:p>
            <a:pPr algn="r"/>
            <a:r>
              <a:rPr lang="pl-PL" sz="2000" dirty="0"/>
              <a:t>Ks. Leszek </a:t>
            </a:r>
          </a:p>
          <a:p>
            <a:pPr algn="ctr"/>
            <a:endParaRPr lang="pl-PL" sz="2400" dirty="0"/>
          </a:p>
        </p:txBody>
      </p:sp>
      <p:sp>
        <p:nvSpPr>
          <p:cNvPr id="6" name="pole tekstowe 5"/>
          <p:cNvSpPr txBox="1"/>
          <p:nvPr/>
        </p:nvSpPr>
        <p:spPr>
          <a:xfrm>
            <a:off x="-5841" y="6366460"/>
            <a:ext cx="9144000" cy="4770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Ks. Leszek Szewczyk                                                                                                                                      Katecheza dla dorosłych</a:t>
            </a:r>
          </a:p>
          <a:p>
            <a:pPr algn="ctr"/>
            <a:endParaRPr lang="pl-PL" sz="1000" dirty="0"/>
          </a:p>
        </p:txBody>
      </p:sp>
    </p:spTree>
    <p:extLst>
      <p:ext uri="{BB962C8B-B14F-4D97-AF65-F5344CB8AC3E}">
        <p14:creationId xmlns:p14="http://schemas.microsoft.com/office/powerpoint/2010/main" val="3759591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940088"/>
          </a:xfrm>
          <a:prstGeom prst="rect">
            <a:avLst/>
          </a:prstGeom>
          <a:noFill/>
        </p:spPr>
        <p:txBody>
          <a:bodyPr wrap="square">
            <a:spAutoFit/>
          </a:bodyPr>
          <a:lstStyle/>
          <a:p>
            <a:r>
              <a:rPr lang="pl-PL" sz="2000" dirty="0">
                <a:solidFill>
                  <a:srgbClr val="000000"/>
                </a:solidFill>
                <a:effectLst/>
                <a:latin typeface="Bookman Old Style" panose="02050604050505020204" pitchFamily="18" charset="0"/>
                <a:ea typeface="Times New Roman" panose="02020603050405020304" pitchFamily="18" charset="0"/>
              </a:rPr>
              <a:t>	Kościół wyjaśniając czym jest Eucharystia przypomina najpierw, że ustanowił ją Chrystus w Wielki Czwartek podczas spożywania z uczniami Ostatniej Wieczerzy. Samą zaś Eucharystię nazywa Ofiarą Ciała i Krwi Pana Jezusa, którą On ustanowił, aby w niej całe wieki, aż do swego przyjścia, utrwalić Ofiarę Krzyża i tak powierzyć Kościołowi pamiątkę swej Męki i Zmartwychwstania. Jest ona znakiem jedności, więzią miłości, ucztą paschalną,  podczas której przyjmujemy Chrystusa, a duszę napełniamy łaską i otrzymujemy zadatek przyszłej chwały.</a:t>
            </a:r>
          </a:p>
          <a:p>
            <a:endParaRPr lang="pl-PL" sz="2000" dirty="0">
              <a:effectLst/>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	Wielkość ustanowionego przez Jezusa podczas Ostatniej Wieczerzy sakramentu Eucharystii wyrażają nazwy, ukazujące jego szczególne aspekty. Do najczęściej używanych nazw tego sakramentu należą: Eucharystia, Msza Święta, Wieczerza Pańska, Łamanie Chleba, Zgromadzenie Pana, Najświętsza Ofiara, święta i Boska liturgia, święte Tajemnice, Najświętszy Sakrament ołtarza, Komunia Święta. Nazwy te pokazują, że tworzy ona Kościół, wyrażając jedność wierzących z Bogiem i między sobą.</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0625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5324535"/>
          </a:xfrm>
          <a:prstGeom prst="rect">
            <a:avLst/>
          </a:prstGeom>
          <a:noFill/>
        </p:spPr>
        <p:txBody>
          <a:bodyPr wrap="square">
            <a:spAutoFit/>
          </a:bodyPr>
          <a:lstStyle/>
          <a:p>
            <a:r>
              <a:rPr lang="pl-PL" sz="2000" dirty="0">
                <a:solidFill>
                  <a:srgbClr val="000000"/>
                </a:solidFill>
                <a:effectLst/>
                <a:latin typeface="Bookman Old Style" panose="02050604050505020204" pitchFamily="18" charset="0"/>
                <a:ea typeface="Times New Roman" panose="02020603050405020304" pitchFamily="18" charset="0"/>
              </a:rPr>
              <a:t>	Sakrament Eucharystii był zapowiadany już w Starym Testamencie w sprawowanej przez lud Boży Starego Przymierza uczcie paschalnej. Swą zapowiedź ustanowienia tego sakramentu Jezus spełnił podczas spożywania z Apostołami uczty paschalnej w czasie Ostatniej Wieczerzy. Sposób ustanowienia tego sakramentu jest przypominany przez przewodniczącego każdego zgromadzenia eucharystycznego. Zostaje w nim podkreślane , że Jezus wziął w swoje ręce chleb, łamał go "i rozdawał swoim uczniom, mówiąc: «Bierzcie i jedzcie z tego wszyscy: To jest bowiem Ciało moje, które za was będzie wydane»". Następnie wziął w swoje ręce kielich z winem, który "podał swoim uczniom, mówiąc: «Bierzcie i pijcie z niego wszyscy: To jest bowiem kielich Krwi mojej nowego i wiecznego przymierza, która za was i za wielu będzie wylana na odpuszczenie grzechów. To czyńcie na moją pamiątkę»". </a:t>
            </a:r>
          </a:p>
          <a:p>
            <a:r>
              <a:rPr lang="pl-PL" sz="2000" dirty="0">
                <a:solidFill>
                  <a:srgbClr val="000000"/>
                </a:solidFill>
                <a:effectLst/>
                <a:latin typeface="Bookman Old Style" panose="02050604050505020204" pitchFamily="18" charset="0"/>
                <a:ea typeface="Times New Roman" panose="02020603050405020304" pitchFamily="18" charset="0"/>
              </a:rPr>
              <a:t>	Słowa te powtarzane podczas każdej Mszy Świętej ukazują myślenie Jezusa o człowieku.</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94036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5940088"/>
          </a:xfrm>
          <a:prstGeom prst="rect">
            <a:avLst/>
          </a:prstGeom>
          <a:noFill/>
        </p:spPr>
        <p:txBody>
          <a:bodyPr wrap="square">
            <a:spAutoFit/>
          </a:bodyPr>
          <a:lstStyle/>
          <a:p>
            <a:r>
              <a:rPr lang="pl-PL" sz="2000" dirty="0">
                <a:solidFill>
                  <a:srgbClr val="000000"/>
                </a:solidFill>
                <a:effectLst/>
                <a:latin typeface="Bookman Old Style" panose="02050604050505020204" pitchFamily="18" charset="0"/>
                <a:ea typeface="Times New Roman" panose="02020603050405020304" pitchFamily="18" charset="0"/>
              </a:rPr>
              <a:t>	Kościół wierzy, że Chrystus, który ustanowił Eucharystię, jest też w sposób wyjątkowy i niepowtarzalny w niej obecny. Naucza też, że jest obecny prawdziwie, rzeczywiście i substancjalnie: z Ciałem i Krwią, wraz z duszą i Bóstwem. Jest w niej obecny w sposób sakramentalny, to jest pod postaciami eucharystycznymi chleba i wina, cały Chrystus: Bóg i człowiek, tak długo, jak długo trwają same postacie eucharystyczne. Dlatego też nie tylko zachęca wierzących do uczestniczenia w Mszy Świętej i przyjmowania Komunii Świętej, ale też z wiarą zanosi Chrystusa obecnego w Hostii - w Najświętszym Sakramencie - chorym i innym osobom pozbawionym możliwości udziału we Mszy Świętej. </a:t>
            </a:r>
          </a:p>
          <a:p>
            <a:r>
              <a:rPr lang="pl-PL" sz="2000" dirty="0">
                <a:solidFill>
                  <a:srgbClr val="000000"/>
                </a:solidFill>
                <a:latin typeface="Bookman Old Style" panose="02050604050505020204" pitchFamily="18" charset="0"/>
                <a:ea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rPr>
              <a:t>Co więcej, zobowiązuje wierzących do tego, by przynajmniej raz w roku, w okresie wielkanocnym, przystąpili do Stołu Pańskiego. Pragnący przyjąć Komunię Świętą w pełni powinni uczestniczyć w życiu Kościoła oraz znajdować się w stanie łaski, to znaczy żyć bez świadomości popełnionego grzechu ciężkiego. W przeciwnym razie przed przyjęciem Ciała Pańskiego mają obowiązek przystąpienia do sakramentu pojednania.</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48792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4708981"/>
          </a:xfrm>
          <a:prstGeom prst="rect">
            <a:avLst/>
          </a:prstGeom>
          <a:noFill/>
        </p:spPr>
        <p:txBody>
          <a:bodyPr wrap="square">
            <a:spAutoFit/>
          </a:bodyPr>
          <a:lstStyle/>
          <a:p>
            <a:r>
              <a:rPr lang="pl-PL" sz="2000" b="1" dirty="0">
                <a:solidFill>
                  <a:srgbClr val="000000"/>
                </a:solidFill>
                <a:effectLst/>
                <a:latin typeface="Bookman Old Style" panose="02050604050505020204" pitchFamily="18" charset="0"/>
                <a:ea typeface="Times New Roman" panose="02020603050405020304" pitchFamily="18" charset="0"/>
              </a:rPr>
              <a:t>Tajemnica celebrowanej Eucharystii</a:t>
            </a:r>
            <a:endParaRPr lang="pl-PL" sz="2000" dirty="0">
              <a:effectLst/>
              <a:latin typeface="Bookman Old Style" panose="02050604050505020204" pitchFamily="18" charset="0"/>
              <a:ea typeface="Times New Roman" panose="02020603050405020304" pitchFamily="18" charset="0"/>
            </a:endParaRPr>
          </a:p>
          <a:p>
            <a:endParaRPr lang="pl-PL" sz="2000" dirty="0">
              <a:solidFill>
                <a:srgbClr val="000000"/>
              </a:solidFill>
              <a:effectLst/>
              <a:latin typeface="Bookman Old Style" panose="02050604050505020204" pitchFamily="18" charset="0"/>
              <a:ea typeface="Times New Roman" panose="02020603050405020304" pitchFamily="18" charset="0"/>
            </a:endParaRPr>
          </a:p>
          <a:p>
            <a:endParaRPr lang="pl-PL" sz="2000" dirty="0">
              <a:solidFill>
                <a:srgbClr val="000000"/>
              </a:solidFill>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Wypełniając polecenie Jezusa powtarzania tego, co On uczynił w Wieczerniku, Kościół celebruje w Eucharystii pamiątkę Jego ofiary złożonej Ojcu na krzyżu. Łączy też ze składaną Ojcu ofiarą Jezusa to, co sam Ojciec dał ludzkości: dary Jego stworzenia, chleb i wino, które mocą Ducha Świętego i słów Chrystusa stają się Ciałem i Krwią Chrystusa. W tak sprawowanej Eucharystii Chrystus w sposób tajemniczy rzeczywiście jest obecny w znakach chleba i wina. Na tej też podstawie Kościół rozumie Eucharystię jako:</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dziękczynienie i uwielbienie Ojca;</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pamiątkę ofiary Chrystusa i Jego Ciała;</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obecność Chrystusa dzięki mocy Jego słowa i Jego Ducha.</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527097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4708981"/>
          </a:xfrm>
          <a:prstGeom prst="rect">
            <a:avLst/>
          </a:prstGeom>
          <a:noFill/>
        </p:spPr>
        <p:txBody>
          <a:bodyPr wrap="square">
            <a:spAutoFit/>
          </a:bodyPr>
          <a:lstStyle/>
          <a:p>
            <a:r>
              <a:rPr lang="pl-PL" sz="2000" b="1" dirty="0">
                <a:solidFill>
                  <a:srgbClr val="000000"/>
                </a:solidFill>
                <a:effectLst/>
                <a:latin typeface="Bookman Old Style" panose="02050604050505020204" pitchFamily="18" charset="0"/>
                <a:ea typeface="Times New Roman" panose="02020603050405020304" pitchFamily="18" charset="0"/>
              </a:rPr>
              <a:t>Tajemnica celebrowanej Eucharystii</a:t>
            </a:r>
            <a:endParaRPr lang="pl-PL" sz="2000" dirty="0">
              <a:effectLst/>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	</a:t>
            </a:r>
          </a:p>
          <a:p>
            <a:r>
              <a:rPr lang="pl-PL" sz="2000" dirty="0">
                <a:solidFill>
                  <a:srgbClr val="000000"/>
                </a:solidFill>
                <a:latin typeface="Bookman Old Style" panose="02050604050505020204" pitchFamily="18" charset="0"/>
                <a:ea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rPr>
              <a:t>Gest Jezusa uczyniony w Wieczerniku wskazuje na Jego pragnienie, by ofiarować siebie Bogu Ojcu z wdzięczności za to, że w Jego osobie i Jego posłaniu stało się możliwe zbawienie ludzi. Jezus przekazał też uczniom polecenie, aby Jego wdzięczność oraz ofiara złożona Ojcu za zbawienie świata były kontynuowane w postaci widzialnego znaku, wyrażającego tajemnice chleba przemienianego w Jego Ciało oraz wina przemienianego w Jego Krew. </a:t>
            </a:r>
          </a:p>
          <a:p>
            <a:r>
              <a:rPr lang="pl-PL" sz="2000" dirty="0">
                <a:solidFill>
                  <a:srgbClr val="000000"/>
                </a:solidFill>
                <a:latin typeface="Bookman Old Style" panose="02050604050505020204" pitchFamily="18" charset="0"/>
                <a:ea typeface="Times New Roman" panose="02020603050405020304" pitchFamily="18" charset="0"/>
              </a:rPr>
              <a:t>	</a:t>
            </a:r>
            <a:r>
              <a:rPr lang="pl-PL" sz="2000" dirty="0">
                <a:solidFill>
                  <a:srgbClr val="000000"/>
                </a:solidFill>
                <a:effectLst/>
                <a:latin typeface="Bookman Old Style" panose="02050604050505020204" pitchFamily="18" charset="0"/>
                <a:ea typeface="Times New Roman" panose="02020603050405020304" pitchFamily="18" charset="0"/>
              </a:rPr>
              <a:t>Tak rozumiejąc Eucharystię Kościół wierzy, że przez jej sprawowanie uobecnia misterium paschalne Chrystusa - Jego mękę, śmierć i zmartwychwstanie, przez które rzeczywiście ludzkość dostąpiła wyzwolenia z mocy szatana i uzyskała dostęp do życia z Bogiem przez całą wieczność.</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93377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6555641"/>
          </a:xfrm>
          <a:prstGeom prst="rect">
            <a:avLst/>
          </a:prstGeom>
          <a:noFill/>
        </p:spPr>
        <p:txBody>
          <a:bodyPr wrap="square">
            <a:spAutoFit/>
          </a:bodyPr>
          <a:lstStyle/>
          <a:p>
            <a:r>
              <a:rPr lang="pl-PL" sz="2000" b="1" dirty="0">
                <a:solidFill>
                  <a:srgbClr val="000000"/>
                </a:solidFill>
                <a:effectLst/>
                <a:latin typeface="Bookman Old Style" panose="02050604050505020204" pitchFamily="18" charset="0"/>
                <a:ea typeface="Times New Roman" panose="02020603050405020304" pitchFamily="18" charset="0"/>
              </a:rPr>
              <a:t>Tajemnica celebrowanej Eucharystii</a:t>
            </a:r>
            <a:endParaRPr lang="pl-PL" sz="2000" dirty="0">
              <a:effectLst/>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	Eucharystia staje się ośrodkiem życia religijnego chrześcijan ze względu na wielkość działania Boga. W Eucharystii prawdziwie obecny jest i udziela daru zbawienia Pan i Założyciel Kościoła - Jezus Chrystus. To za Jego pośrednictwem wierzący uczestniczą w nowym i wiecznym przymierzu Boga z ludźmi, a nadto stają się jednym, zjednoczonym z Chrystusem ludem Bożym - Kościołem. W końcu przez sprawowanie Eucharystii wierzący mają już teraz dostęp do Boga i udział w życiu wiecznym. To Jezus Chrystus podczas sprawowania Eucharystii uświęca świat i człowieka udzielanym mu Bożym życiem. Szczytem życia religijnego jest ona także że należny Bogu Ojcu kultu  składa Jezus Chrystus - Syn Boży mocą Ducha Świętego w łączności założonym przez siebie Kościołem. Należny Bogu kult oddawany jest przez wierzących zarówno podczas sprawowania Eucharystii, jak poza nią na przykład podczas publicznej adoracji wystawionej Hostii. Ochrzczony rozumiejąc i uznając wielość Bożego daru, którego Jezus Chrystus udziela swojemu Kościołowi, a za jego pośrednictwem wszystkim ludziom, poszukuje sposobów najlepszego uczestniczenia w ofierze eucharystycznej.</a:t>
            </a:r>
          </a:p>
          <a:p>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722003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35492" y="476672"/>
            <a:ext cx="9108504" cy="6247864"/>
          </a:xfrm>
          <a:prstGeom prst="rect">
            <a:avLst/>
          </a:prstGeom>
          <a:noFill/>
        </p:spPr>
        <p:txBody>
          <a:bodyPr wrap="square">
            <a:spAutoFit/>
          </a:bodyPr>
          <a:lstStyle/>
          <a:p>
            <a:r>
              <a:rPr lang="pl-PL" sz="2000" b="1" dirty="0">
                <a:solidFill>
                  <a:srgbClr val="000000"/>
                </a:solidFill>
                <a:effectLst/>
                <a:latin typeface="Bookman Old Style" panose="02050604050505020204" pitchFamily="18" charset="0"/>
                <a:ea typeface="Times New Roman" panose="02020603050405020304" pitchFamily="18" charset="0"/>
              </a:rPr>
              <a:t>Tajemnica celebrowanej Eucharystii</a:t>
            </a:r>
            <a:endParaRPr lang="pl-PL" sz="2000" dirty="0">
              <a:effectLst/>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	</a:t>
            </a:r>
          </a:p>
          <a:p>
            <a:r>
              <a:rPr lang="pl-PL" sz="2000" dirty="0">
                <a:solidFill>
                  <a:srgbClr val="000000"/>
                </a:solidFill>
                <a:effectLst/>
                <a:latin typeface="Bookman Old Style" panose="02050604050505020204" pitchFamily="18" charset="0"/>
                <a:ea typeface="Times New Roman" panose="02020603050405020304" pitchFamily="18" charset="0"/>
              </a:rPr>
              <a:t>Chrześcijanie pamiętając o wielkich dziełach Boga gromadzą się na Eucharystii, aby z wdzięcznością je wspominać i opowiadać o nich innym. Jest ona wielkim podziękowaniem Bogu za wszystko, co przez Jezusa Chrystusa uczynił dla całej ludzkości. Dlatego owocne uczestniczenie w ofierze eucharystycznej ma miejsce wówczas, gdy wierzący rozumiejąc, że w Eucharystii ofiara Chrystusa staje się także ofiarą członków Kościoła, łączy z nią swoje ofiary przynoszone w darze Bogu. Darami takimi są uwielbienie Boga, znoszone cierpienia, modlitwa czy praca. Ważne jest także i to, by nie zapominać składania takich ofiar w intencjach wynagrodzenie za grzechy żywych i umarłych, a także by prosić podczas jej składaniu o dary potrzebne dla życia duchowego i doczesnego.</a:t>
            </a:r>
            <a:endParaRPr lang="pl-PL" sz="2000" dirty="0">
              <a:effectLst/>
              <a:latin typeface="Bookman Old Style" panose="02050604050505020204" pitchFamily="18" charset="0"/>
              <a:ea typeface="Times New Roman" panose="02020603050405020304" pitchFamily="18" charset="0"/>
            </a:endParaRPr>
          </a:p>
          <a:p>
            <a:r>
              <a:rPr lang="pl-PL" sz="2000" dirty="0">
                <a:solidFill>
                  <a:srgbClr val="000000"/>
                </a:solidFill>
                <a:effectLst/>
                <a:latin typeface="Bookman Old Style" panose="02050604050505020204" pitchFamily="18" charset="0"/>
                <a:ea typeface="Times New Roman" panose="02020603050405020304" pitchFamily="18" charset="0"/>
              </a:rPr>
              <a:t>W rozważaniach nad darem Eucharystii oraz jej znaczeniu dla życia wierzących warto zastanowić się, dlaczego z wielką odpowiedzialnością powinniśmy korzystać z tego daru? Dlaczego bez powodów nie można zwalniać się z obowiązku udziału w niedzielnej i świątecznej Eucharystii?</a:t>
            </a:r>
            <a:endParaRPr lang="pl-PL" sz="2000" dirty="0">
              <a:effectLst/>
              <a:latin typeface="Bookman Old Style" panose="02050604050505020204" pitchFamily="18" charset="0"/>
              <a:ea typeface="Times New Roman" panose="02020603050405020304" pitchFamily="18" charset="0"/>
            </a:endParaRPr>
          </a:p>
          <a:p>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515953136"/>
      </p:ext>
    </p:extLst>
  </p:cSld>
  <p:clrMapOvr>
    <a:masterClrMapping/>
  </p:clrMapOvr>
</p:sld>
</file>

<file path=ppt/theme/theme1.xml><?xml version="1.0" encoding="utf-8"?>
<a:theme xmlns:a="http://schemas.openxmlformats.org/drawingml/2006/main" name="strony slajdów-wykład 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2044</TotalTime>
  <Words>1731</Words>
  <Application>Microsoft Office PowerPoint</Application>
  <PresentationFormat>Pokaz na ekranie (4:3)</PresentationFormat>
  <Paragraphs>100</Paragraphs>
  <Slides>13</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13</vt:i4>
      </vt:variant>
    </vt:vector>
  </HeadingPairs>
  <TitlesOfParts>
    <vt:vector size="18" baseType="lpstr">
      <vt:lpstr>Arial</vt:lpstr>
      <vt:lpstr>Bookman Old Style</vt:lpstr>
      <vt:lpstr>Calibri</vt:lpstr>
      <vt:lpstr>strony slajdów-wykład 1</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Kłos Aleksandra</dc:creator>
  <cp:lastModifiedBy>Leszek Szewczyk</cp:lastModifiedBy>
  <cp:revision>107</cp:revision>
  <dcterms:created xsi:type="dcterms:W3CDTF">2012-07-13T08:02:20Z</dcterms:created>
  <dcterms:modified xsi:type="dcterms:W3CDTF">2021-01-22T15:03:01Z</dcterms:modified>
</cp:coreProperties>
</file>