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5"/>
  </p:notesMasterIdLst>
  <p:sldIdLst>
    <p:sldId id="256" r:id="rId3"/>
    <p:sldId id="345" r:id="rId4"/>
    <p:sldId id="381" r:id="rId5"/>
    <p:sldId id="382" r:id="rId6"/>
    <p:sldId id="388" r:id="rId7"/>
    <p:sldId id="380" r:id="rId8"/>
    <p:sldId id="383" r:id="rId9"/>
    <p:sldId id="384" r:id="rId10"/>
    <p:sldId id="386" r:id="rId11"/>
    <p:sldId id="385" r:id="rId12"/>
    <p:sldId id="387" r:id="rId13"/>
    <p:sldId id="389" r:id="rId1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2F2F2"/>
    <a:srgbClr val="FF9900"/>
    <a:srgbClr val="FFCC99"/>
    <a:srgbClr val="FFFFFF"/>
    <a:srgbClr val="0080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92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1B8081-C945-43DA-833E-C63117B759A2}" type="datetimeFigureOut">
              <a:rPr lang="pl-PL" smtClean="0"/>
              <a:pPr/>
              <a:t>2020-11-26</a:t>
            </a:fld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AC9E1E-3FA3-4BC7-A818-2BA7262EC89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Symbol zastępczy stopki 8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10" name="Symbol zastępczy obrazu slajdu 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11" name="Symbol zastępczy nagłówka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12" name="Symbol zastępczy notatek 11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26049808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AC9E1E-3FA3-4BC7-A818-2BA7262EC89E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19089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323528" y="6237312"/>
            <a:ext cx="2890664" cy="365125"/>
          </a:xfrm>
          <a:prstGeom prst="rect">
            <a:avLst/>
          </a:prstGeom>
        </p:spPr>
        <p:txBody>
          <a:bodyPr/>
          <a:lstStyle/>
          <a:p>
            <a:r>
              <a:rPr lang="pl-PL" dirty="0"/>
              <a:t>Ks. dr hab. Leszek Szewczyk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6228184" y="5589240"/>
            <a:ext cx="2736304" cy="959336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r>
              <a:rPr lang="pl-PL" dirty="0"/>
              <a:t>Wydział Teologiczny UŚ</a:t>
            </a:r>
          </a:p>
          <a:p>
            <a:r>
              <a:rPr lang="pl-PL" dirty="0"/>
              <a:t>Studia Doktoranckie</a:t>
            </a:r>
          </a:p>
          <a:p>
            <a:r>
              <a:rPr lang="pl-PL" dirty="0"/>
              <a:t>Rok II</a:t>
            </a:r>
          </a:p>
        </p:txBody>
      </p:sp>
      <p:sp>
        <p:nvSpPr>
          <p:cNvPr id="7" name="Schemat blokowy: proces 6"/>
          <p:cNvSpPr/>
          <p:nvPr userDrawn="1"/>
        </p:nvSpPr>
        <p:spPr>
          <a:xfrm>
            <a:off x="-4556" y="908720"/>
            <a:ext cx="9144000" cy="147674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000" dirty="0"/>
              <a:t>Dydaktyka teologii</a:t>
            </a:r>
          </a:p>
        </p:txBody>
      </p:sp>
      <p:sp>
        <p:nvSpPr>
          <p:cNvPr id="8" name="Schemat blokowy: proces 7"/>
          <p:cNvSpPr/>
          <p:nvPr userDrawn="1"/>
        </p:nvSpPr>
        <p:spPr>
          <a:xfrm>
            <a:off x="-4556" y="2418428"/>
            <a:ext cx="9144000" cy="611488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dirty="0">
                <a:solidFill>
                  <a:schemeClr val="bg1"/>
                </a:solidFill>
              </a:rPr>
              <a:t>Wykład</a:t>
            </a:r>
            <a:r>
              <a:rPr lang="pl-PL" sz="2400" baseline="0" dirty="0">
                <a:solidFill>
                  <a:schemeClr val="bg1"/>
                </a:solidFill>
              </a:rPr>
              <a:t> 1</a:t>
            </a:r>
            <a:endParaRPr lang="pl-PL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6882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B895C3B-2D9F-449A-8431-2C5E9ECFCE85}" type="datetimeFigureOut">
              <a:rPr lang="pl-PL" smtClean="0"/>
              <a:pPr/>
              <a:t>2020-11-26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5364088" y="5133960"/>
            <a:ext cx="3456384" cy="1440160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480899-C3DB-46ED-A791-6CA655FCD04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73905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B895C3B-2D9F-449A-8431-2C5E9ECFCE85}" type="datetimeFigureOut">
              <a:rPr lang="pl-PL" smtClean="0"/>
              <a:pPr/>
              <a:t>2020-11-26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5364088" y="5133960"/>
            <a:ext cx="3456384" cy="1440160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480899-C3DB-46ED-A791-6CA655FCD04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8150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7E870-9628-4C77-A067-87332E1DF4F1}" type="datetime1">
              <a:rPr lang="pl-PL" smtClean="0"/>
              <a:pPr/>
              <a:t>2020-11-26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Wydział Teologiczny UŚ  Studia Doktoranckie 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D952F-769E-42C1-B90B-0DE21D38A35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889545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5AA58-808F-4267-A670-8429C600B4FF}" type="datetime1">
              <a:rPr lang="pl-PL" smtClean="0"/>
              <a:pPr/>
              <a:t>2020-11-26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Wydział Teologiczny UŚ  Studia Doktoranckie 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D952F-769E-42C1-B90B-0DE21D38A35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229244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AD6F7-1AFA-41BD-85C4-119C0901E9F7}" type="datetime1">
              <a:rPr lang="pl-PL" smtClean="0"/>
              <a:pPr/>
              <a:t>2020-11-26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Wydział Teologiczny UŚ  Studia Doktoranckie 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D952F-769E-42C1-B90B-0DE21D38A35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161539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1BBFE-EA65-4284-8DB6-020B1AEA34AE}" type="datetime1">
              <a:rPr lang="pl-PL" smtClean="0"/>
              <a:pPr/>
              <a:t>2020-11-26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Wydział Teologiczny UŚ  Studia Doktoranckie </a:t>
            </a: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D952F-769E-42C1-B90B-0DE21D38A35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636165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7F14F-D74E-498E-AA96-E455FFBD268D}" type="datetime1">
              <a:rPr lang="pl-PL" smtClean="0"/>
              <a:pPr/>
              <a:t>2020-11-26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Wydział Teologiczny UŚ  Studia Doktoranckie </a:t>
            </a:r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D952F-769E-42C1-B90B-0DE21D38A35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43682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88C4E-6147-4981-A33D-91F5BA71BEEE}" type="datetime1">
              <a:rPr lang="pl-PL" smtClean="0"/>
              <a:pPr/>
              <a:t>2020-11-26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Wydział Teologiczny UŚ  Studia Doktoranckie </a:t>
            </a: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D952F-769E-42C1-B90B-0DE21D38A35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859709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18472-3588-459B-BC6A-CC8DCD5716C2}" type="datetime1">
              <a:rPr lang="pl-PL" smtClean="0"/>
              <a:pPr/>
              <a:t>2020-11-26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Wydział Teologiczny UŚ  Studia Doktoranckie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D952F-769E-42C1-B90B-0DE21D38A35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969304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D6162-37B7-406A-801A-9379C42CA89C}" type="datetime1">
              <a:rPr lang="pl-PL" smtClean="0"/>
              <a:pPr/>
              <a:t>2020-11-26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Wydział Teologiczny UŚ  Studia Doktoranckie </a:t>
            </a: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D952F-769E-42C1-B90B-0DE21D38A35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39290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67544" y="5373216"/>
            <a:ext cx="2133600" cy="365125"/>
          </a:xfrm>
          <a:prstGeom prst="rect">
            <a:avLst/>
          </a:prstGeom>
        </p:spPr>
        <p:txBody>
          <a:bodyPr/>
          <a:lstStyle/>
          <a:p>
            <a:fld id="{0B895C3B-2D9F-449A-8431-2C5E9ECFCE85}" type="datetimeFigureOut">
              <a:rPr lang="pl-PL" smtClean="0"/>
              <a:pPr/>
              <a:t>2020-11-26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00" y="3933056"/>
            <a:ext cx="3456384" cy="1440160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1259632" y="4581128"/>
            <a:ext cx="2133600" cy="365125"/>
          </a:xfrm>
          <a:prstGeom prst="rect">
            <a:avLst/>
          </a:prstGeom>
        </p:spPr>
        <p:txBody>
          <a:bodyPr/>
          <a:lstStyle/>
          <a:p>
            <a:fld id="{4D480899-C3DB-46ED-A791-6CA655FCD04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405656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9C18B-9F85-45F6-BAA9-CE0C5CAA3728}" type="datetime1">
              <a:rPr lang="pl-PL" smtClean="0"/>
              <a:pPr/>
              <a:t>2020-11-26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Wydział Teologiczny UŚ  Studia Doktoranckie </a:t>
            </a: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D952F-769E-42C1-B90B-0DE21D38A35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9173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9435A-8F31-4C90-A79D-C6B84094D0F3}" type="datetime1">
              <a:rPr lang="pl-PL" smtClean="0"/>
              <a:pPr/>
              <a:t>2020-11-26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Wydział Teologiczny UŚ  Studia Doktoranckie 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D952F-769E-42C1-B90B-0DE21D38A35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487578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D459B-78B4-4990-AE98-575494A2B2E7}" type="datetime1">
              <a:rPr lang="pl-PL" smtClean="0"/>
              <a:pPr/>
              <a:t>2020-11-26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Wydział Teologiczny UŚ  Studia Doktoranckie 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D952F-769E-42C1-B90B-0DE21D38A35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66023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Łącznik prostoliniowy 8"/>
          <p:cNvCxnSpPr/>
          <p:nvPr userDrawn="1"/>
        </p:nvCxnSpPr>
        <p:spPr>
          <a:xfrm>
            <a:off x="0" y="836712"/>
            <a:ext cx="9144000" cy="0"/>
          </a:xfrm>
          <a:prstGeom prst="line">
            <a:avLst/>
          </a:prstGeom>
          <a:ln w="127000" cmpd="thickThin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0434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B895C3B-2D9F-449A-8431-2C5E9ECFCE85}" type="datetimeFigureOut">
              <a:rPr lang="pl-PL" smtClean="0"/>
              <a:pPr/>
              <a:t>2020-11-26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5364088" y="5133960"/>
            <a:ext cx="3456384" cy="1440160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480899-C3DB-46ED-A791-6CA655FCD04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13973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B895C3B-2D9F-449A-8431-2C5E9ECFCE85}" type="datetimeFigureOut">
              <a:rPr lang="pl-PL" smtClean="0"/>
              <a:pPr/>
              <a:t>2020-11-26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>
          <a:xfrm>
            <a:off x="5364088" y="5133960"/>
            <a:ext cx="3456384" cy="1440160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480899-C3DB-46ED-A791-6CA655FCD04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32961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B895C3B-2D9F-449A-8431-2C5E9ECFCE85}" type="datetimeFigureOut">
              <a:rPr lang="pl-PL" smtClean="0"/>
              <a:pPr/>
              <a:t>2020-11-26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>
          <a:xfrm>
            <a:off x="5364088" y="5133960"/>
            <a:ext cx="3456384" cy="1440160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480899-C3DB-46ED-A791-6CA655FCD04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18872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B895C3B-2D9F-449A-8431-2C5E9ECFCE85}" type="datetimeFigureOut">
              <a:rPr lang="pl-PL" smtClean="0"/>
              <a:pPr/>
              <a:t>2020-11-26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5364088" y="5133960"/>
            <a:ext cx="3456384" cy="1440160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480899-C3DB-46ED-A791-6CA655FCD04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33967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B895C3B-2D9F-449A-8431-2C5E9ECFCE85}" type="datetimeFigureOut">
              <a:rPr lang="pl-PL" smtClean="0"/>
              <a:pPr/>
              <a:t>2020-11-26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5364088" y="5133960"/>
            <a:ext cx="3456384" cy="1440160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480899-C3DB-46ED-A791-6CA655FCD04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86908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B895C3B-2D9F-449A-8431-2C5E9ECFCE85}" type="datetimeFigureOut">
              <a:rPr lang="pl-PL" smtClean="0"/>
              <a:pPr/>
              <a:t>2020-11-26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5364088" y="5133960"/>
            <a:ext cx="3456384" cy="1440160"/>
          </a:xfrm>
          <a:prstGeom prst="rect">
            <a:avLst/>
          </a:prstGeom>
        </p:spPr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480899-C3DB-46ED-A791-6CA655FCD04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75838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Łącznik prostoliniowy 10"/>
          <p:cNvCxnSpPr/>
          <p:nvPr userDrawn="1"/>
        </p:nvCxnSpPr>
        <p:spPr>
          <a:xfrm>
            <a:off x="0" y="6440237"/>
            <a:ext cx="9144000" cy="0"/>
          </a:xfrm>
          <a:prstGeom prst="line">
            <a:avLst/>
          </a:prstGeom>
          <a:ln w="31750" cap="rnd" cmpd="thickThin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Obraz 12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6486329"/>
            <a:ext cx="362379" cy="371671"/>
          </a:xfrm>
          <a:prstGeom prst="rect">
            <a:avLst/>
          </a:prstGeom>
        </p:spPr>
      </p:pic>
      <p:sp>
        <p:nvSpPr>
          <p:cNvPr id="15" name="pole tekstowe 14"/>
          <p:cNvSpPr txBox="1"/>
          <p:nvPr userDrawn="1"/>
        </p:nvSpPr>
        <p:spPr>
          <a:xfrm>
            <a:off x="107504" y="6541359"/>
            <a:ext cx="278153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100" b="1" dirty="0">
                <a:solidFill>
                  <a:srgbClr val="002060"/>
                </a:solidFill>
              </a:rPr>
              <a:t>Wydział Teologiczny UŚ Studia Doktoranckie</a:t>
            </a:r>
          </a:p>
        </p:txBody>
      </p:sp>
    </p:spTree>
    <p:extLst>
      <p:ext uri="{BB962C8B-B14F-4D97-AF65-F5344CB8AC3E}">
        <p14:creationId xmlns:p14="http://schemas.microsoft.com/office/powerpoint/2010/main" val="2397981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AEAAA8-DBE4-4F83-B334-33DB7C473A26}" type="datetime1">
              <a:rPr lang="pl-PL" smtClean="0"/>
              <a:pPr/>
              <a:t>2020-11-26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/>
              <a:t>Wydział Teologiczny UŚ  Studia Doktoranckie 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D952F-769E-42C1-B90B-0DE21D38A35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49255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0" y="1647091"/>
            <a:ext cx="9144000" cy="24929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pl-PL" dirty="0"/>
          </a:p>
          <a:p>
            <a:pPr algn="ctr"/>
            <a:endParaRPr lang="pl-PL" sz="4000" b="1" dirty="0"/>
          </a:p>
          <a:p>
            <a:pPr algn="ctr"/>
            <a:r>
              <a:rPr lang="pl-PL" sz="4000" b="1" dirty="0"/>
              <a:t>Kościół a polityka </a:t>
            </a:r>
          </a:p>
          <a:p>
            <a:pPr algn="ctr"/>
            <a:endParaRPr lang="pl-PL" sz="4000" dirty="0"/>
          </a:p>
          <a:p>
            <a:pPr algn="ctr"/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32CFAC50-56F8-4F81-84C4-32E14C233230}"/>
              </a:ext>
            </a:extLst>
          </p:cNvPr>
          <p:cNvSpPr/>
          <p:nvPr/>
        </p:nvSpPr>
        <p:spPr>
          <a:xfrm>
            <a:off x="4860032" y="476672"/>
            <a:ext cx="3600400" cy="4616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>
            <a:spAutoFit/>
          </a:bodyPr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altLang="pl-PL" sz="2400" dirty="0">
                <a:solidFill>
                  <a:schemeClr val="bg1"/>
                </a:solidFill>
                <a:cs typeface="Arial" panose="020B0604020202020204" pitchFamily="34" charset="0"/>
              </a:rPr>
              <a:t>Katecheza dla dorosłych </a:t>
            </a:r>
            <a:endParaRPr lang="pl-PL" sz="2400" dirty="0">
              <a:solidFill>
                <a:schemeClr val="bg1"/>
              </a:solidFill>
            </a:endParaRP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F53E7559-E73F-41D7-8462-519D36BB26C6}"/>
              </a:ext>
            </a:extLst>
          </p:cNvPr>
          <p:cNvSpPr txBox="1"/>
          <p:nvPr/>
        </p:nvSpPr>
        <p:spPr>
          <a:xfrm>
            <a:off x="6948264" y="6465004"/>
            <a:ext cx="2080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Ks. Leszek Szewczyk</a:t>
            </a: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9BD1C44A-EB4A-4982-8B44-5193993FAF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91439" cy="1072272"/>
          </a:xfrm>
          <a:prstGeom prst="rect">
            <a:avLst/>
          </a:prstGeom>
        </p:spPr>
      </p:pic>
      <p:sp>
        <p:nvSpPr>
          <p:cNvPr id="3" name="pole tekstowe 2">
            <a:extLst>
              <a:ext uri="{FF2B5EF4-FFF2-40B4-BE49-F238E27FC236}">
                <a16:creationId xmlns:a16="http://schemas.microsoft.com/office/drawing/2014/main" id="{40920211-9CB8-4EC8-8045-F6BFBFD724DD}"/>
              </a:ext>
            </a:extLst>
          </p:cNvPr>
          <p:cNvSpPr txBox="1"/>
          <p:nvPr/>
        </p:nvSpPr>
        <p:spPr>
          <a:xfrm>
            <a:off x="791439" y="0"/>
            <a:ext cx="88838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100" dirty="0"/>
              <a:t>Parafia NSPJ</a:t>
            </a:r>
          </a:p>
          <a:p>
            <a:r>
              <a:rPr lang="pl-PL" sz="1100" dirty="0"/>
              <a:t>Mysłowice</a:t>
            </a:r>
          </a:p>
        </p:txBody>
      </p:sp>
    </p:spTree>
    <p:extLst>
      <p:ext uri="{BB962C8B-B14F-4D97-AF65-F5344CB8AC3E}">
        <p14:creationId xmlns:p14="http://schemas.microsoft.com/office/powerpoint/2010/main" val="7139525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B6310ED4-0C3E-4DB9-8DC5-39BFC1506DD8}"/>
              </a:ext>
            </a:extLst>
          </p:cNvPr>
          <p:cNvSpPr txBox="1"/>
          <p:nvPr/>
        </p:nvSpPr>
        <p:spPr>
          <a:xfrm>
            <a:off x="0" y="6534835"/>
            <a:ext cx="9144000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pl-PL" sz="1400" dirty="0"/>
              <a:t>Ks. Leszek Szewczyk 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0CCF0F15-570C-49FE-BB31-D354D6D2A6E8}"/>
              </a:ext>
            </a:extLst>
          </p:cNvPr>
          <p:cNvSpPr txBox="1"/>
          <p:nvPr/>
        </p:nvSpPr>
        <p:spPr>
          <a:xfrm>
            <a:off x="61140" y="692696"/>
            <a:ext cx="9108504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dirty="0"/>
              <a:t>	W polskiej przestrzeni publicznej dostrzega się dwa główne nurty stosunku duchownych do spraw publicznych. </a:t>
            </a:r>
          </a:p>
          <a:p>
            <a:endParaRPr lang="pl-PL" dirty="0"/>
          </a:p>
          <a:p>
            <a:r>
              <a:rPr lang="pl-PL" dirty="0"/>
              <a:t>	W pierwszym, zaangażowanym, widoczne są częste próby komentowania bieżących wydarzeń społecznych i politycznych. Dostrzega się nawet komentowanie aktualnej walki politycznej poszczególnych ugrupowań partyjnych. </a:t>
            </a:r>
          </a:p>
          <a:p>
            <a:endParaRPr lang="pl-PL" dirty="0"/>
          </a:p>
          <a:p>
            <a:r>
              <a:rPr lang="pl-PL" dirty="0"/>
              <a:t>	Drugi nurt całkowicie pomija zagadnienia bieżącej polityki, a nawet dystansuje się od aktualnych problemów społecznych, z jakimi boryka się społeczeństwo polskie. Oczywiście skrajne postaci tych dwóch nurtów wykraczają poza standardy współczesnego kaznodziejstwa. </a:t>
            </a:r>
          </a:p>
          <a:p>
            <a:endParaRPr lang="pl-PL" dirty="0"/>
          </a:p>
          <a:p>
            <a:r>
              <a:rPr lang="pl-PL" dirty="0"/>
              <a:t>	Należy unikać na ambonie zaangażowania politycznego, czyli uprawiania polityki w sensie wąskim, popierania poszczególnych ugrupowań politycznych. Z drugiej jednak strony nie można unikać podejmowania aktualnych, egzystencjalnych (osobistych i społecznych) problemów słuchaczy słowa Bożego. </a:t>
            </a:r>
          </a:p>
          <a:p>
            <a:endParaRPr lang="pl-PL" dirty="0"/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0AA4A5D1-7E30-41FE-847B-C33031F0D1E7}"/>
              </a:ext>
            </a:extLst>
          </p:cNvPr>
          <p:cNvSpPr txBox="1"/>
          <p:nvPr/>
        </p:nvSpPr>
        <p:spPr>
          <a:xfrm>
            <a:off x="-4" y="0"/>
            <a:ext cx="9144000" cy="3231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pl-PL" sz="100" dirty="0"/>
          </a:p>
          <a:p>
            <a:pPr algn="ctr"/>
            <a:r>
              <a:rPr lang="pl-PL" sz="1400" dirty="0"/>
              <a:t>        Parafia NSPJ Mysłowice                                                                                                                                   Katecheza dla dorosłych</a:t>
            </a:r>
          </a:p>
        </p:txBody>
      </p:sp>
      <p:pic>
        <p:nvPicPr>
          <p:cNvPr id="12" name="Obraz 11">
            <a:extLst>
              <a:ext uri="{FF2B5EF4-FFF2-40B4-BE49-F238E27FC236}">
                <a16:creationId xmlns:a16="http://schemas.microsoft.com/office/drawing/2014/main" id="{9F904F16-4FA8-4033-A021-6AB89831825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54"/>
            <a:ext cx="252536" cy="342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22181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B6310ED4-0C3E-4DB9-8DC5-39BFC1506DD8}"/>
              </a:ext>
            </a:extLst>
          </p:cNvPr>
          <p:cNvSpPr txBox="1"/>
          <p:nvPr/>
        </p:nvSpPr>
        <p:spPr>
          <a:xfrm>
            <a:off x="0" y="6534835"/>
            <a:ext cx="9144000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pl-PL" sz="1400" dirty="0"/>
              <a:t>Ks. Leszek Szewczyk 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0CCF0F15-570C-49FE-BB31-D354D6D2A6E8}"/>
              </a:ext>
            </a:extLst>
          </p:cNvPr>
          <p:cNvSpPr txBox="1"/>
          <p:nvPr/>
        </p:nvSpPr>
        <p:spPr>
          <a:xfrm>
            <a:off x="61140" y="692696"/>
            <a:ext cx="9108504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dirty="0"/>
              <a:t>	</a:t>
            </a:r>
          </a:p>
          <a:p>
            <a:endParaRPr lang="pl-PL" dirty="0"/>
          </a:p>
          <a:p>
            <a:r>
              <a:rPr lang="pl-PL" dirty="0"/>
              <a:t>	Andrzej Czaja, biskup opolski, wyraża opinię, że każdy duchowny ma prawo i obowiązek wypowiadać się na tematy polityczne. Jego słowa niech będą podsumowaniem niniejszego opracowania. </a:t>
            </a:r>
          </a:p>
          <a:p>
            <a:endParaRPr lang="pl-PL" dirty="0"/>
          </a:p>
          <a:p>
            <a:r>
              <a:rPr lang="pl-PL" dirty="0"/>
              <a:t>	„Mam stawać w obronie prześladowanego, gnębionego – począwszy od sprzeciwu wobec handlu w niedzielę, na obronie życia kończąc. Jednak starajmy się o to w konkretnych, odpowiedzialnych gronach, poza liturgią, żeby z liturgii nie czynić wiecu. Spotykajmy się z politykami, samorządowcami i mówmy im o tym, brońmy godności i praw człowieka. Ale nie czyńmy tego na ambonie; ta nie może służyć moralizowaniu. Naszym wielkim zadaniem jest dzielenie się słowem Pana. My, biskupi i kapłani musimy naprawdę robić rachunek sumienia zwłaszcza w tych sytuacjach, gdy nasze głoszenie zaczyna przypominać wiec partyjny”.</a:t>
            </a:r>
          </a:p>
          <a:p>
            <a:endParaRPr lang="pl-PL" dirty="0"/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0AA4A5D1-7E30-41FE-847B-C33031F0D1E7}"/>
              </a:ext>
            </a:extLst>
          </p:cNvPr>
          <p:cNvSpPr txBox="1"/>
          <p:nvPr/>
        </p:nvSpPr>
        <p:spPr>
          <a:xfrm>
            <a:off x="-4" y="0"/>
            <a:ext cx="9144000" cy="3231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pl-PL" sz="100" dirty="0"/>
          </a:p>
          <a:p>
            <a:pPr algn="ctr"/>
            <a:r>
              <a:rPr lang="pl-PL" sz="1400" dirty="0"/>
              <a:t>        Parafia NSPJ Mysłowice                                                                                                                                   Katecheza dla dorosłych</a:t>
            </a:r>
          </a:p>
        </p:txBody>
      </p:sp>
      <p:pic>
        <p:nvPicPr>
          <p:cNvPr id="12" name="Obraz 11">
            <a:extLst>
              <a:ext uri="{FF2B5EF4-FFF2-40B4-BE49-F238E27FC236}">
                <a16:creationId xmlns:a16="http://schemas.microsoft.com/office/drawing/2014/main" id="{9F904F16-4FA8-4033-A021-6AB89831825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54"/>
            <a:ext cx="252536" cy="342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62665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B6310ED4-0C3E-4DB9-8DC5-39BFC1506DD8}"/>
              </a:ext>
            </a:extLst>
          </p:cNvPr>
          <p:cNvSpPr txBox="1"/>
          <p:nvPr/>
        </p:nvSpPr>
        <p:spPr>
          <a:xfrm>
            <a:off x="0" y="6534835"/>
            <a:ext cx="9144000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pl-PL" sz="1400" dirty="0"/>
              <a:t>Ks. Leszek Szewczyk 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0CCF0F15-570C-49FE-BB31-D354D6D2A6E8}"/>
              </a:ext>
            </a:extLst>
          </p:cNvPr>
          <p:cNvSpPr txBox="1"/>
          <p:nvPr/>
        </p:nvSpPr>
        <p:spPr>
          <a:xfrm>
            <a:off x="-24666" y="2708920"/>
            <a:ext cx="9108504" cy="7745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pl-PL" sz="1800" b="1" dirty="0">
                <a:effectLst/>
                <a:latin typeface="+mj-lt"/>
                <a:ea typeface="Times New Roman" panose="02020603050405020304" pitchFamily="18" charset="0"/>
              </a:rPr>
              <a:t>Dziękuję za uwagę</a:t>
            </a:r>
            <a:endParaRPr lang="pl-PL" sz="1600" dirty="0">
              <a:effectLst/>
              <a:latin typeface="+mj-lt"/>
              <a:ea typeface="Calibri" panose="020F0502020204030204" pitchFamily="34" charset="0"/>
            </a:endParaRPr>
          </a:p>
          <a:p>
            <a:endParaRPr lang="pl-PL" dirty="0"/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0AA4A5D1-7E30-41FE-847B-C33031F0D1E7}"/>
              </a:ext>
            </a:extLst>
          </p:cNvPr>
          <p:cNvSpPr txBox="1"/>
          <p:nvPr/>
        </p:nvSpPr>
        <p:spPr>
          <a:xfrm>
            <a:off x="-4" y="0"/>
            <a:ext cx="9144000" cy="3231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pl-PL" sz="100" dirty="0"/>
          </a:p>
          <a:p>
            <a:pPr algn="ctr"/>
            <a:r>
              <a:rPr lang="pl-PL" sz="1400" dirty="0"/>
              <a:t>        Parafia NSPJ Mysłowice                                                                                                                                   Katecheza dla dorosłych</a:t>
            </a:r>
          </a:p>
        </p:txBody>
      </p:sp>
      <p:pic>
        <p:nvPicPr>
          <p:cNvPr id="12" name="Obraz 11">
            <a:extLst>
              <a:ext uri="{FF2B5EF4-FFF2-40B4-BE49-F238E27FC236}">
                <a16:creationId xmlns:a16="http://schemas.microsoft.com/office/drawing/2014/main" id="{9F904F16-4FA8-4033-A021-6AB89831825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54"/>
            <a:ext cx="252536" cy="342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1806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17045" y="1103481"/>
            <a:ext cx="9126955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000" dirty="0"/>
              <a:t>Szanowni Państwo,</a:t>
            </a:r>
          </a:p>
          <a:p>
            <a:pPr algn="ctr"/>
            <a:endParaRPr lang="pl-PL" sz="2000" dirty="0"/>
          </a:p>
          <a:p>
            <a:pPr algn="ctr"/>
            <a:endParaRPr lang="pl-PL" sz="2000" dirty="0"/>
          </a:p>
          <a:p>
            <a:pPr algn="ctr"/>
            <a:r>
              <a:rPr lang="pl-PL" sz="2000" dirty="0"/>
              <a:t>W kontekście zagorzałych sporów dotyczących relacji Kościół – polityka proponuję podjęcie tego tematu w dzisiejszej katechezie.</a:t>
            </a:r>
          </a:p>
          <a:p>
            <a:pPr algn="ctr"/>
            <a:endParaRPr lang="pl-PL" sz="2000" dirty="0"/>
          </a:p>
          <a:p>
            <a:pPr algn="ctr"/>
            <a:r>
              <a:rPr lang="pl-PL" sz="2000" dirty="0"/>
              <a:t>Pozdrawiam serdecznie w nadziei rychłego spotkania w realnej, a nie tylko wirtualnej przestrzeni</a:t>
            </a:r>
          </a:p>
          <a:p>
            <a:pPr algn="ctr"/>
            <a:endParaRPr lang="pl-PL" sz="2000" dirty="0"/>
          </a:p>
          <a:p>
            <a:pPr algn="r"/>
            <a:r>
              <a:rPr lang="pl-PL" sz="2000" dirty="0"/>
              <a:t>Ks. Leszek </a:t>
            </a:r>
          </a:p>
          <a:p>
            <a:pPr algn="ctr"/>
            <a:endParaRPr lang="pl-PL" sz="2400" dirty="0"/>
          </a:p>
        </p:txBody>
      </p:sp>
      <p:sp>
        <p:nvSpPr>
          <p:cNvPr id="6" name="pole tekstowe 5"/>
          <p:cNvSpPr txBox="1"/>
          <p:nvPr/>
        </p:nvSpPr>
        <p:spPr>
          <a:xfrm>
            <a:off x="-5841" y="6366460"/>
            <a:ext cx="9144000" cy="47705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pl-PL" sz="100" dirty="0"/>
          </a:p>
          <a:p>
            <a:pPr algn="ctr"/>
            <a:r>
              <a:rPr lang="pl-PL" sz="1400" dirty="0"/>
              <a:t>Ks. Leszek Szewczyk                                                                                                                                      Katecheza dla dorosłych</a:t>
            </a:r>
          </a:p>
          <a:p>
            <a:pPr algn="ctr"/>
            <a:endParaRPr lang="pl-PL" sz="1000" dirty="0"/>
          </a:p>
        </p:txBody>
      </p:sp>
    </p:spTree>
    <p:extLst>
      <p:ext uri="{BB962C8B-B14F-4D97-AF65-F5344CB8AC3E}">
        <p14:creationId xmlns:p14="http://schemas.microsoft.com/office/powerpoint/2010/main" val="3759591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B6310ED4-0C3E-4DB9-8DC5-39BFC1506DD8}"/>
              </a:ext>
            </a:extLst>
          </p:cNvPr>
          <p:cNvSpPr txBox="1"/>
          <p:nvPr/>
        </p:nvSpPr>
        <p:spPr>
          <a:xfrm>
            <a:off x="0" y="6534835"/>
            <a:ext cx="9144000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pl-PL" sz="1400" dirty="0"/>
              <a:t>Ks. Leszek Szewczyk 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0CCF0F15-570C-49FE-BB31-D354D6D2A6E8}"/>
              </a:ext>
            </a:extLst>
          </p:cNvPr>
          <p:cNvSpPr txBox="1"/>
          <p:nvPr/>
        </p:nvSpPr>
        <p:spPr>
          <a:xfrm>
            <a:off x="58178" y="980728"/>
            <a:ext cx="9108504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b="1" dirty="0"/>
              <a:t>Z nauczania Kościoła:</a:t>
            </a:r>
          </a:p>
          <a:p>
            <a:endParaRPr lang="pl-PL" b="1" dirty="0"/>
          </a:p>
          <a:p>
            <a:endParaRPr lang="pl-PL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	Kościół „nie powstał celem szukania ziemskiej chwały” (</a:t>
            </a:r>
            <a:r>
              <a:rPr lang="pl-PL" sz="1800" i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Lumen Gentium,</a:t>
            </a:r>
            <a:r>
              <a:rPr lang="pl-PL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8) ale upomina się jedynie o to, by mógł się na ziemi swobodnie rozwijać i realizować swą zbawczą misję. Zakłada to nieustanną troskę Kościoła o integralny rozwój człowieka i dobro wspólne, w którym ten rozwój się dokonuje. Nie można się domagać, aby Kościół zaniechał udziału w życiu politycznym. Zaniechanie takie byłoby rezygnacją Kościoła ze swej tożsamości. Posłannictwo Kościoła w świecie ma oczywiście „charakter religijny” (</a:t>
            </a:r>
            <a:r>
              <a:rPr lang="pl-PL" sz="1800" i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Gaudium et Spes,</a:t>
            </a:r>
            <a:r>
              <a:rPr lang="pl-PL" sz="1800" b="1" i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42). </a:t>
            </a:r>
          </a:p>
          <a:p>
            <a:endParaRPr lang="pl-PL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	Jednocześnie „Kościół w żadnym wypadku nie chce się wtrącać w rządy ziemskiego państwa. Nie żąda dla siebie żadnej innej prerogatywy prócz tej, aby z pomocą Bożą mógł służyć ludziom miłością i wiernym posługiwaniem” (</a:t>
            </a:r>
            <a:r>
              <a:rPr lang="pl-PL" sz="1800" i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Ad </a:t>
            </a:r>
            <a:r>
              <a:rPr lang="pl-PL" sz="1800" i="1" dirty="0" err="1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Gentes</a:t>
            </a:r>
            <a:r>
              <a:rPr lang="pl-PL" sz="1800" i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l-PL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12). </a:t>
            </a:r>
            <a:endParaRPr lang="pl-PL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0AA4A5D1-7E30-41FE-847B-C33031F0D1E7}"/>
              </a:ext>
            </a:extLst>
          </p:cNvPr>
          <p:cNvSpPr txBox="1"/>
          <p:nvPr/>
        </p:nvSpPr>
        <p:spPr>
          <a:xfrm>
            <a:off x="-4" y="0"/>
            <a:ext cx="9144000" cy="3231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pl-PL" sz="100" dirty="0"/>
          </a:p>
          <a:p>
            <a:pPr algn="ctr"/>
            <a:r>
              <a:rPr lang="pl-PL" sz="1400" dirty="0"/>
              <a:t>        Parafia NSPJ Mysłowice                                                                                                                                   Katecheza dla dorosłych</a:t>
            </a:r>
          </a:p>
        </p:txBody>
      </p:sp>
      <p:pic>
        <p:nvPicPr>
          <p:cNvPr id="12" name="Obraz 11">
            <a:extLst>
              <a:ext uri="{FF2B5EF4-FFF2-40B4-BE49-F238E27FC236}">
                <a16:creationId xmlns:a16="http://schemas.microsoft.com/office/drawing/2014/main" id="{9F904F16-4FA8-4033-A021-6AB89831825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54"/>
            <a:ext cx="252536" cy="342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255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B6310ED4-0C3E-4DB9-8DC5-39BFC1506DD8}"/>
              </a:ext>
            </a:extLst>
          </p:cNvPr>
          <p:cNvSpPr txBox="1"/>
          <p:nvPr/>
        </p:nvSpPr>
        <p:spPr>
          <a:xfrm>
            <a:off x="0" y="6534835"/>
            <a:ext cx="9144000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pl-PL" sz="1400" dirty="0"/>
              <a:t>Ks. Leszek Szewczyk 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0CCF0F15-570C-49FE-BB31-D354D6D2A6E8}"/>
              </a:ext>
            </a:extLst>
          </p:cNvPr>
          <p:cNvSpPr txBox="1"/>
          <p:nvPr/>
        </p:nvSpPr>
        <p:spPr>
          <a:xfrm>
            <a:off x="48314" y="2060848"/>
            <a:ext cx="9108504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b="1" dirty="0"/>
              <a:t>Z nauczania Kościoła:</a:t>
            </a:r>
          </a:p>
          <a:p>
            <a:r>
              <a:rPr lang="pl-PL" dirty="0"/>
              <a:t>	 </a:t>
            </a:r>
          </a:p>
          <a:p>
            <a:r>
              <a:rPr lang="pl-PL" dirty="0"/>
              <a:t>	Zadaniem Kościoła wobec polityki jest służenie instytucjom poli­tycznym posiadaną wiedzą oraz doświadczeniem. Ko­ściół podaje wykładnię norm moralnych w sprawach postępowania człowieka i do jego zadań „należy wydawanie oceny mo­ralnej nawet w kwestiach dotyczących spraw politycznych, kiedy domagają się tego podstawowe prawa osoby lub zbawienie dusz, stosując wszystkie i wyłącznie te środki, które zgodne są z Ewangelią i dobrem powszechnym według różnorodności czasu i warunków” (Katechizm Kościoła Katolickiego, p. 2246). </a:t>
            </a:r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0AA4A5D1-7E30-41FE-847B-C33031F0D1E7}"/>
              </a:ext>
            </a:extLst>
          </p:cNvPr>
          <p:cNvSpPr txBox="1"/>
          <p:nvPr/>
        </p:nvSpPr>
        <p:spPr>
          <a:xfrm>
            <a:off x="-4" y="0"/>
            <a:ext cx="9144000" cy="3231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pl-PL" sz="100" dirty="0"/>
          </a:p>
          <a:p>
            <a:pPr algn="ctr"/>
            <a:r>
              <a:rPr lang="pl-PL" sz="1400" dirty="0"/>
              <a:t>        Parafia NSPJ Mysłowice                                                                                                                                   Katecheza dla dorosłych</a:t>
            </a:r>
          </a:p>
        </p:txBody>
      </p:sp>
      <p:pic>
        <p:nvPicPr>
          <p:cNvPr id="12" name="Obraz 11">
            <a:extLst>
              <a:ext uri="{FF2B5EF4-FFF2-40B4-BE49-F238E27FC236}">
                <a16:creationId xmlns:a16="http://schemas.microsoft.com/office/drawing/2014/main" id="{9F904F16-4FA8-4033-A021-6AB89831825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54"/>
            <a:ext cx="252536" cy="342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8278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B6310ED4-0C3E-4DB9-8DC5-39BFC1506DD8}"/>
              </a:ext>
            </a:extLst>
          </p:cNvPr>
          <p:cNvSpPr txBox="1"/>
          <p:nvPr/>
        </p:nvSpPr>
        <p:spPr>
          <a:xfrm>
            <a:off x="0" y="6534835"/>
            <a:ext cx="9144000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pl-PL" sz="1400" dirty="0"/>
              <a:t>Ks. Leszek Szewczyk 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0CCF0F15-570C-49FE-BB31-D354D6D2A6E8}"/>
              </a:ext>
            </a:extLst>
          </p:cNvPr>
          <p:cNvSpPr txBox="1"/>
          <p:nvPr/>
        </p:nvSpPr>
        <p:spPr>
          <a:xfrm>
            <a:off x="38452" y="362793"/>
            <a:ext cx="9108504" cy="61042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pl-PL" dirty="0"/>
              <a:t>	</a:t>
            </a:r>
            <a:r>
              <a:rPr lang="pl-PL" sz="1800" b="1" dirty="0">
                <a:effectLst/>
                <a:latin typeface="+mj-lt"/>
                <a:ea typeface="Times New Roman" panose="02020603050405020304" pitchFamily="18" charset="0"/>
              </a:rPr>
              <a:t>Nota doktrynalna dotycząca pewnych kwestii związanych z udziałem i postawą katolików w życiu politycznym (24 listopada 2002 roku).</a:t>
            </a:r>
            <a:endParaRPr lang="pl-PL" sz="1800" dirty="0">
              <a:effectLst/>
              <a:latin typeface="+mj-lt"/>
              <a:ea typeface="Calibri" panose="020F0502020204030204" pitchFamily="34" charset="0"/>
            </a:endParaRPr>
          </a:p>
          <a:p>
            <a:pPr>
              <a:spcAft>
                <a:spcPts val="1000"/>
              </a:spcAft>
            </a:pPr>
            <a:r>
              <a:rPr lang="pl-PL" sz="1600" dirty="0">
                <a:effectLst/>
                <a:latin typeface="+mj-lt"/>
                <a:ea typeface="Times New Roman" panose="02020603050405020304" pitchFamily="18" charset="0"/>
              </a:rPr>
              <a:t>…pojawiło się szereg </a:t>
            </a:r>
            <a:r>
              <a:rPr lang="pl-PL" sz="1600" u="sng" dirty="0">
                <a:effectLst/>
                <a:latin typeface="+mj-lt"/>
                <a:ea typeface="Times New Roman" panose="02020603050405020304" pitchFamily="18" charset="0"/>
              </a:rPr>
              <a:t>aktualnych problemów i związanych z nimi stanowisk</a:t>
            </a:r>
            <a:r>
              <a:rPr lang="pl-PL" sz="1600" dirty="0">
                <a:effectLst/>
                <a:latin typeface="+mj-lt"/>
                <a:ea typeface="Times New Roman" panose="02020603050405020304" pitchFamily="18" charset="0"/>
              </a:rPr>
              <a:t> odrzucających przejrzyste i trwałe zasady moralne, perspektywy istnienia i przyszłości narodów w dziedzinie kultury oraz przyjmujących postawy społeczne będące zamachem na nietykalność ludzkiego życia. Prawidłowo ukształtowane </a:t>
            </a:r>
            <a:r>
              <a:rPr lang="pl-PL" sz="1600" i="1" dirty="0">
                <a:effectLst/>
                <a:latin typeface="+mj-lt"/>
                <a:ea typeface="Times New Roman" panose="02020603050405020304" pitchFamily="18" charset="0"/>
              </a:rPr>
              <a:t>sumienie chrześcijańskie</a:t>
            </a:r>
            <a:r>
              <a:rPr lang="pl-PL" sz="1600" dirty="0">
                <a:effectLst/>
                <a:latin typeface="+mj-lt"/>
                <a:ea typeface="Times New Roman" panose="02020603050405020304" pitchFamily="18" charset="0"/>
              </a:rPr>
              <a:t> nie pozwala nikomu w głosowaniu popierać programu politycznego, czy gotowych ustaw, w których podstawowe treści wiary i moralności byłyby obalane. </a:t>
            </a:r>
            <a:r>
              <a:rPr lang="pl-PL" sz="1600" i="1" dirty="0">
                <a:effectLst/>
                <a:latin typeface="+mj-lt"/>
                <a:ea typeface="Times New Roman" panose="02020603050405020304" pitchFamily="18" charset="0"/>
              </a:rPr>
              <a:t>Wiara stanowi niepodzielną jedność</a:t>
            </a:r>
            <a:r>
              <a:rPr lang="pl-PL" sz="1600" dirty="0">
                <a:effectLst/>
                <a:latin typeface="+mj-lt"/>
                <a:ea typeface="Times New Roman" panose="02020603050405020304" pitchFamily="18" charset="0"/>
              </a:rPr>
              <a:t>. Zaangażowanie polityczne, choćby w jednym aspekcie oderwane od </a:t>
            </a:r>
            <a:r>
              <a:rPr lang="pl-PL" sz="1600" i="1" dirty="0">
                <a:effectLst/>
                <a:latin typeface="+mj-lt"/>
                <a:ea typeface="Times New Roman" panose="02020603050405020304" pitchFamily="18" charset="0"/>
              </a:rPr>
              <a:t>społecznej nauki Kościoła</a:t>
            </a:r>
            <a:r>
              <a:rPr lang="pl-PL" sz="1600" dirty="0">
                <a:effectLst/>
                <a:latin typeface="+mj-lt"/>
                <a:ea typeface="Times New Roman" panose="02020603050405020304" pitchFamily="18" charset="0"/>
              </a:rPr>
              <a:t> przestaje być wyrazem pełnej odpowiedzialności za wspólne dobro, a w tym kontekście głoszenia prawdy o człowieku i świecie. Wypływająca stąd pełna zaangażowania i odpowiedzialności działalność polityczna stanowi </a:t>
            </a:r>
            <a:r>
              <a:rPr lang="pl-PL" sz="1600" i="1" dirty="0">
                <a:effectLst/>
                <a:latin typeface="+mj-lt"/>
                <a:ea typeface="Times New Roman" panose="02020603050405020304" pitchFamily="18" charset="0"/>
              </a:rPr>
              <a:t>istotę moralnego ładu życia społecznego</a:t>
            </a:r>
            <a:r>
              <a:rPr lang="pl-PL" sz="1600" dirty="0">
                <a:effectLst/>
                <a:latin typeface="+mj-lt"/>
                <a:ea typeface="Times New Roman" panose="02020603050405020304" pitchFamily="18" charset="0"/>
              </a:rPr>
              <a:t>. Ładowi temu przeciwstawiają się: aborcja, eutanazja oraz przekreślenie poszanowania i ochrony praw ludzkiego embrionu. Zaprzecza temu ładowi także legalizacja związków nie stanowiących małżeństwa i rodziny opartej na monogamicznym małżeństwie między osobami odmiennej płci. Zaprzecza temu ładowi podważanie prawa rodziców do wolności wychowania własnych dzieci, negowanie praw o społecznej ochronie nieletnich oraz brak wyzwolenia ofiar współczesnych form niewolnictwa (wykorzystywanie narkomanii i prostytucji). Zaprzecza temu także pomijanie prawa do wolności religijnej oraz do rozwoju ekonomicznego, który by służył ludzkiej osobie i wspólnemu dobru, w poszanowaniu społecznej sprawiedliwości, zasady międzyludzkiej solidarności i pomocniczości. Zaprzeczeniem tego wreszcie jest pacyfistyczna i zabarwiona ideologią wizja pokoju zmierzająca często do zeświecczenia jego wartości. A przecież </a:t>
            </a:r>
            <a:r>
              <a:rPr lang="pl-PL" sz="1600" i="1" dirty="0">
                <a:effectLst/>
                <a:latin typeface="+mj-lt"/>
                <a:ea typeface="Times New Roman" panose="02020603050405020304" pitchFamily="18" charset="0"/>
              </a:rPr>
              <a:t>pokój jest zawsze dziełem sprawiedliwości i owocem miłości.</a:t>
            </a:r>
            <a:r>
              <a:rPr lang="pl-PL" sz="1600" dirty="0">
                <a:effectLst/>
                <a:latin typeface="+mj-lt"/>
                <a:ea typeface="Times New Roman" panose="02020603050405020304" pitchFamily="18" charset="0"/>
              </a:rPr>
              <a:t> Złożoność zagadnienia pokoju zakłada radykalne i absolutne odrzucenie przemocy i terroryzmu oraz wymaga nieustannej i czujnej troski ze strony wszystkich w duchu politycznej odpowiedzialności.</a:t>
            </a:r>
            <a:endParaRPr lang="pl-PL" sz="1600" dirty="0">
              <a:effectLst/>
              <a:latin typeface="+mj-lt"/>
              <a:ea typeface="Calibri" panose="020F0502020204030204" pitchFamily="34" charset="0"/>
            </a:endParaRPr>
          </a:p>
          <a:p>
            <a:endParaRPr lang="pl-PL" dirty="0"/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0AA4A5D1-7E30-41FE-847B-C33031F0D1E7}"/>
              </a:ext>
            </a:extLst>
          </p:cNvPr>
          <p:cNvSpPr txBox="1"/>
          <p:nvPr/>
        </p:nvSpPr>
        <p:spPr>
          <a:xfrm>
            <a:off x="-4" y="0"/>
            <a:ext cx="9144000" cy="3231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pl-PL" sz="100" dirty="0"/>
          </a:p>
          <a:p>
            <a:pPr algn="ctr"/>
            <a:r>
              <a:rPr lang="pl-PL" sz="1400" dirty="0"/>
              <a:t>        Parafia NSPJ Mysłowice                                                                                                                                   Katecheza dla dorosłych</a:t>
            </a:r>
          </a:p>
        </p:txBody>
      </p:sp>
      <p:pic>
        <p:nvPicPr>
          <p:cNvPr id="12" name="Obraz 11">
            <a:extLst>
              <a:ext uri="{FF2B5EF4-FFF2-40B4-BE49-F238E27FC236}">
                <a16:creationId xmlns:a16="http://schemas.microsoft.com/office/drawing/2014/main" id="{9F904F16-4FA8-4033-A021-6AB89831825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54"/>
            <a:ext cx="252536" cy="342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6797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B6310ED4-0C3E-4DB9-8DC5-39BFC1506DD8}"/>
              </a:ext>
            </a:extLst>
          </p:cNvPr>
          <p:cNvSpPr txBox="1"/>
          <p:nvPr/>
        </p:nvSpPr>
        <p:spPr>
          <a:xfrm>
            <a:off x="0" y="6534835"/>
            <a:ext cx="9144000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pl-PL" sz="1400" dirty="0"/>
              <a:t>Ks. Leszek Szewczyk 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0CCF0F15-570C-49FE-BB31-D354D6D2A6E8}"/>
              </a:ext>
            </a:extLst>
          </p:cNvPr>
          <p:cNvSpPr txBox="1"/>
          <p:nvPr/>
        </p:nvSpPr>
        <p:spPr>
          <a:xfrm>
            <a:off x="61140" y="692696"/>
            <a:ext cx="9108504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dirty="0"/>
              <a:t>	Tradycyjnie pojęcie „polityka” definiuje się na dwa sposoby. Pierwszy, szeroki, definiuje politykę jako dążenie do dobra wspólnego i wiąże się z godnością i podstawowymi prawami człowieka, dobrem wspólnym, sprawiedliwością społeczną. Wąskie rozumienie polityki definiuje ją jako dążenie do władzy, jako politykę partyjną mającą na celu zdobycie i utrzy­manie władzy państwowej. </a:t>
            </a:r>
          </a:p>
          <a:p>
            <a:endParaRPr lang="pl-PL" dirty="0"/>
          </a:p>
          <a:p>
            <a:r>
              <a:rPr lang="pl-PL" dirty="0"/>
              <a:t>	W nauczaniu Kościoła Katolickiego od lat osiemdziesiątych ubiegłego wieku wyraźnie się rozróżnia dwa terminy: „politykę” i „zaangażowanie polityczne”. Polityka jako roztropna troska o dobro wspólne wyprzedza wszelkie programy, partie polityczne i formy rządów. Jest formą ludzkiej aktywności, która obejmuje całą działalność społeczną, wolontariat, inicjatywy i działalność kulturalną i religijną. </a:t>
            </a:r>
          </a:p>
          <a:p>
            <a:endParaRPr lang="pl-PL" dirty="0"/>
          </a:p>
          <a:p>
            <a:r>
              <a:rPr lang="pl-PL" dirty="0"/>
              <a:t>	Natomiast przez zaangażowanie polityczne rozumie się przede wszystkim praktykę polityczną właściwą dla partii i stronnictw politycznych, dla rządu i całej administracji państwowej. W pojęciu tym mieści się tworzenie konkretnych programów, dochodzenie do władzy i wykonywanie jej. </a:t>
            </a:r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0AA4A5D1-7E30-41FE-847B-C33031F0D1E7}"/>
              </a:ext>
            </a:extLst>
          </p:cNvPr>
          <p:cNvSpPr txBox="1"/>
          <p:nvPr/>
        </p:nvSpPr>
        <p:spPr>
          <a:xfrm>
            <a:off x="-4" y="0"/>
            <a:ext cx="9144000" cy="3231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pl-PL" sz="100" dirty="0"/>
          </a:p>
          <a:p>
            <a:pPr algn="ctr"/>
            <a:r>
              <a:rPr lang="pl-PL" sz="1400" dirty="0"/>
              <a:t>        Parafia NSPJ Mysłowice                                                                                                                                   Katecheza dla dorosłych</a:t>
            </a:r>
          </a:p>
        </p:txBody>
      </p:sp>
      <p:pic>
        <p:nvPicPr>
          <p:cNvPr id="12" name="Obraz 11">
            <a:extLst>
              <a:ext uri="{FF2B5EF4-FFF2-40B4-BE49-F238E27FC236}">
                <a16:creationId xmlns:a16="http://schemas.microsoft.com/office/drawing/2014/main" id="{9F904F16-4FA8-4033-A021-6AB89831825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54"/>
            <a:ext cx="252536" cy="342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14166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B6310ED4-0C3E-4DB9-8DC5-39BFC1506DD8}"/>
              </a:ext>
            </a:extLst>
          </p:cNvPr>
          <p:cNvSpPr txBox="1"/>
          <p:nvPr/>
        </p:nvSpPr>
        <p:spPr>
          <a:xfrm>
            <a:off x="0" y="6534835"/>
            <a:ext cx="9144000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pl-PL" sz="1400" dirty="0"/>
              <a:t>Ks. Leszek Szewczyk 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0CCF0F15-570C-49FE-BB31-D354D6D2A6E8}"/>
              </a:ext>
            </a:extLst>
          </p:cNvPr>
          <p:cNvSpPr txBox="1"/>
          <p:nvPr/>
        </p:nvSpPr>
        <p:spPr>
          <a:xfrm>
            <a:off x="61140" y="692696"/>
            <a:ext cx="9108504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pl-PL" dirty="0"/>
          </a:p>
          <a:p>
            <a:endParaRPr lang="pl-PL" dirty="0"/>
          </a:p>
          <a:p>
            <a:r>
              <a:rPr lang="pl-PL" dirty="0"/>
              <a:t>	Kościół ma prawo być etycznym recenzentem wobec polityki. Prawo to wynika z odpowiedzialności Kościoła za ludzkość i z misji przekazanej przez Zbawiciela. Chodzi o zabezpieczenie praw obywateli do korzystania z wartości etyczno-kulturowych w życiu publicznym, aby sprawowana władza nie przeradzała się w totalitarne rządy.</a:t>
            </a:r>
          </a:p>
          <a:p>
            <a:endParaRPr lang="pl-PL" dirty="0"/>
          </a:p>
          <a:p>
            <a:endParaRPr lang="pl-PL" dirty="0"/>
          </a:p>
          <a:p>
            <a:r>
              <a:rPr lang="pl-PL" dirty="0"/>
              <a:t>	Władza w państwie demokratycznym powinna w Kościele widzieć swego sprzymierzeńca w uprawianiu polityki, rozumianej jako troska o dobro wspólne. Nie można oczekiwać od Kościoła, że ograniczy swoją aktywność jedynie do sprawowania kultu w przestrzeni obiektów sakralnych. Odmawianie Kościołowi wpływu na szeroko rozumianą politykę szkodzi rozwojowi człowieka i społeczeństwa.</a:t>
            </a:r>
          </a:p>
          <a:p>
            <a:endParaRPr lang="pl-PL" dirty="0"/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0AA4A5D1-7E30-41FE-847B-C33031F0D1E7}"/>
              </a:ext>
            </a:extLst>
          </p:cNvPr>
          <p:cNvSpPr txBox="1"/>
          <p:nvPr/>
        </p:nvSpPr>
        <p:spPr>
          <a:xfrm>
            <a:off x="-4" y="0"/>
            <a:ext cx="9144000" cy="3231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pl-PL" sz="100" dirty="0"/>
          </a:p>
          <a:p>
            <a:pPr algn="ctr"/>
            <a:r>
              <a:rPr lang="pl-PL" sz="1400" dirty="0"/>
              <a:t>        Parafia NSPJ Mysłowice                                                                                                                                   Katecheza dla dorosłych</a:t>
            </a:r>
          </a:p>
        </p:txBody>
      </p:sp>
      <p:pic>
        <p:nvPicPr>
          <p:cNvPr id="12" name="Obraz 11">
            <a:extLst>
              <a:ext uri="{FF2B5EF4-FFF2-40B4-BE49-F238E27FC236}">
                <a16:creationId xmlns:a16="http://schemas.microsoft.com/office/drawing/2014/main" id="{9F904F16-4FA8-4033-A021-6AB89831825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54"/>
            <a:ext cx="252536" cy="342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60671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B6310ED4-0C3E-4DB9-8DC5-39BFC1506DD8}"/>
              </a:ext>
            </a:extLst>
          </p:cNvPr>
          <p:cNvSpPr txBox="1"/>
          <p:nvPr/>
        </p:nvSpPr>
        <p:spPr>
          <a:xfrm>
            <a:off x="0" y="6534835"/>
            <a:ext cx="9144000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pl-PL" sz="1400" dirty="0"/>
              <a:t>Ks. Leszek Szewczyk 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0CCF0F15-570C-49FE-BB31-D354D6D2A6E8}"/>
              </a:ext>
            </a:extLst>
          </p:cNvPr>
          <p:cNvSpPr txBox="1"/>
          <p:nvPr/>
        </p:nvSpPr>
        <p:spPr>
          <a:xfrm>
            <a:off x="61140" y="692696"/>
            <a:ext cx="9108504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dirty="0"/>
              <a:t>	Kościół ma prawo i obowiązek rozpatrywać i oceniać w świetle Ewangelii to wszystko, co należy do szeroko rozumianego ładu moralnego i społecznego wspólnot politycznych. Nie może to się jednak odbywać w formie ataku, z pozycji arbitra. Chodzi o pozytywny wykład stanowiska Kościoła, z wyjaśnieniem racji, z których wynika. Polityka istnieje po to, aby inspirować zaangażowanie polityczne, natomiast działalność polityczna powinna być stale na usługach autentycznej troski o dobro wspólne społeczności, które warunkuje integralny rozwój człowieka. Uchwycenie meritum jednej i drugiej rzeczywistości wyjaśnia, dlaczego polityką mogą i powinni zajmować się wszyscy wierni, a zaangażowanie polityczne zarezerwowane jest dla wiernych świeckich. </a:t>
            </a:r>
          </a:p>
          <a:p>
            <a:endParaRPr lang="pl-PL" dirty="0"/>
          </a:p>
          <a:p>
            <a:r>
              <a:rPr lang="pl-PL" dirty="0"/>
              <a:t>	Duchowni, powstrzymując się od bezpośredniego zaangażowania politycznego, mogą ewangelizować rzeczywistość polityczną w stylu Chrystusa. Mogą zabierać głos na tematy społeczno-polityczne na poziomie ogólnych zasad, na poziomie hierarchii wartości i kształtowania wrażliwych sumień. </a:t>
            </a:r>
          </a:p>
          <a:p>
            <a:endParaRPr lang="pl-PL" dirty="0"/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0AA4A5D1-7E30-41FE-847B-C33031F0D1E7}"/>
              </a:ext>
            </a:extLst>
          </p:cNvPr>
          <p:cNvSpPr txBox="1"/>
          <p:nvPr/>
        </p:nvSpPr>
        <p:spPr>
          <a:xfrm>
            <a:off x="-4" y="0"/>
            <a:ext cx="9144000" cy="3231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pl-PL" sz="100" dirty="0"/>
          </a:p>
          <a:p>
            <a:pPr algn="ctr"/>
            <a:r>
              <a:rPr lang="pl-PL" sz="1400" dirty="0"/>
              <a:t>        Parafia NSPJ Mysłowice                                                                                                                                   Katecheza dla dorosłych</a:t>
            </a:r>
          </a:p>
        </p:txBody>
      </p:sp>
      <p:pic>
        <p:nvPicPr>
          <p:cNvPr id="12" name="Obraz 11">
            <a:extLst>
              <a:ext uri="{FF2B5EF4-FFF2-40B4-BE49-F238E27FC236}">
                <a16:creationId xmlns:a16="http://schemas.microsoft.com/office/drawing/2014/main" id="{9F904F16-4FA8-4033-A021-6AB89831825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54"/>
            <a:ext cx="252536" cy="342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73325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B6310ED4-0C3E-4DB9-8DC5-39BFC1506DD8}"/>
              </a:ext>
            </a:extLst>
          </p:cNvPr>
          <p:cNvSpPr txBox="1"/>
          <p:nvPr/>
        </p:nvSpPr>
        <p:spPr>
          <a:xfrm>
            <a:off x="0" y="6534835"/>
            <a:ext cx="9144000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pl-PL" sz="1400" dirty="0"/>
              <a:t>Ks. Leszek Szewczyk </a:t>
            </a:r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0CCF0F15-570C-49FE-BB31-D354D6D2A6E8}"/>
              </a:ext>
            </a:extLst>
          </p:cNvPr>
          <p:cNvSpPr txBox="1"/>
          <p:nvPr/>
        </p:nvSpPr>
        <p:spPr>
          <a:xfrm>
            <a:off x="61140" y="692696"/>
            <a:ext cx="9108504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dirty="0"/>
              <a:t>	Sprzeciw większości opinii publicznej budzi zajmowanie przez Kościół stanowiska w sprawie ustaw przyjmowanych przez parlament i – przede wszystkim – sugerowanie przez księży wiernym, jak powinni głosować w wyborach. Agitacja wyborcza w kościołach jest nie tylko powszechnie nieakceptowana, ale także spotyka się z krytycznym odbiorem osób najbardziej zaangażowanych w praktyki religijne. Zdaniem ankietowanych wciąż dostrzegalne jest nadmierne zaangażowanie się duchownych w politykę.</a:t>
            </a:r>
          </a:p>
          <a:p>
            <a:endParaRPr lang="pl-PL" dirty="0"/>
          </a:p>
          <a:p>
            <a:r>
              <a:rPr lang="pl-PL" dirty="0"/>
              <a:t>	W 2015 r. większość badanych respondentów (58%) deklarowała, że w parafiach ich zamieszkania nigdy nie zdarza się, aby księża podczas kazań ujawniali swoje sympatie partyjne lub sugerowali, które ugrupowania polityczne należy popierać. Elementy agitacji politycznej dostrzega w kazaniach duchownych w lokalnych parafiach 26% badanych: większość z nich (tj. 16% ogółu ankietowanych) przyznaje, że takie sytuacje mają miejsce sporadycznie. Polacy są także bardzo krytyczni wobec poruszania tematów politycznych podczas kazań w trakcie nabożeństw w kościele, bo aż 70 proc. badanych ocenia to zjawisko negatywnie.</a:t>
            </a:r>
          </a:p>
          <a:p>
            <a:endParaRPr lang="pl-PL" dirty="0"/>
          </a:p>
        </p:txBody>
      </p: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0AA4A5D1-7E30-41FE-847B-C33031F0D1E7}"/>
              </a:ext>
            </a:extLst>
          </p:cNvPr>
          <p:cNvSpPr txBox="1"/>
          <p:nvPr/>
        </p:nvSpPr>
        <p:spPr>
          <a:xfrm>
            <a:off x="-4" y="0"/>
            <a:ext cx="9144000" cy="3231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pl-PL" sz="100" dirty="0"/>
          </a:p>
          <a:p>
            <a:pPr algn="ctr"/>
            <a:r>
              <a:rPr lang="pl-PL" sz="1400" dirty="0"/>
              <a:t>        Parafia NSPJ Mysłowice                                                                                                                                   Katecheza dla dorosłych</a:t>
            </a:r>
          </a:p>
        </p:txBody>
      </p:sp>
      <p:pic>
        <p:nvPicPr>
          <p:cNvPr id="12" name="Obraz 11">
            <a:extLst>
              <a:ext uri="{FF2B5EF4-FFF2-40B4-BE49-F238E27FC236}">
                <a16:creationId xmlns:a16="http://schemas.microsoft.com/office/drawing/2014/main" id="{9F904F16-4FA8-4033-A021-6AB89831825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54"/>
            <a:ext cx="252536" cy="342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6829244"/>
      </p:ext>
    </p:extLst>
  </p:cSld>
  <p:clrMapOvr>
    <a:masterClrMapping/>
  </p:clrMapOvr>
</p:sld>
</file>

<file path=ppt/theme/theme1.xml><?xml version="1.0" encoding="utf-8"?>
<a:theme xmlns:a="http://schemas.openxmlformats.org/drawingml/2006/main" name="strony slajdów-wykład 1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1805</TotalTime>
  <Words>1548</Words>
  <Application>Microsoft Office PowerPoint</Application>
  <PresentationFormat>Pokaz na ekranie (4:3)</PresentationFormat>
  <Paragraphs>89</Paragraphs>
  <Slides>12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12</vt:i4>
      </vt:variant>
    </vt:vector>
  </HeadingPairs>
  <TitlesOfParts>
    <vt:vector size="16" baseType="lpstr">
      <vt:lpstr>Arial</vt:lpstr>
      <vt:lpstr>Calibri</vt:lpstr>
      <vt:lpstr>strony slajdów-wykład 1</vt:lpstr>
      <vt:lpstr>1_Motyw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ING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Kłos Aleksandra</dc:creator>
  <cp:lastModifiedBy>Leszek Szewczyk</cp:lastModifiedBy>
  <cp:revision>100</cp:revision>
  <dcterms:created xsi:type="dcterms:W3CDTF">2012-07-13T08:02:20Z</dcterms:created>
  <dcterms:modified xsi:type="dcterms:W3CDTF">2020-11-26T18:41:54Z</dcterms:modified>
</cp:coreProperties>
</file>