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9"/>
  </p:notesMasterIdLst>
  <p:sldIdLst>
    <p:sldId id="256" r:id="rId3"/>
    <p:sldId id="345" r:id="rId4"/>
    <p:sldId id="381" r:id="rId5"/>
    <p:sldId id="383" r:id="rId6"/>
    <p:sldId id="385" r:id="rId7"/>
    <p:sldId id="384" r:id="rId8"/>
    <p:sldId id="386" r:id="rId9"/>
    <p:sldId id="387" r:id="rId10"/>
    <p:sldId id="388" r:id="rId11"/>
    <p:sldId id="396" r:id="rId12"/>
    <p:sldId id="397" r:id="rId13"/>
    <p:sldId id="398" r:id="rId14"/>
    <p:sldId id="389" r:id="rId15"/>
    <p:sldId id="390" r:id="rId16"/>
    <p:sldId id="391" r:id="rId17"/>
    <p:sldId id="399" r:id="rId18"/>
    <p:sldId id="402" r:id="rId19"/>
    <p:sldId id="400" r:id="rId20"/>
    <p:sldId id="401" r:id="rId21"/>
    <p:sldId id="404" r:id="rId22"/>
    <p:sldId id="405" r:id="rId23"/>
    <p:sldId id="392" r:id="rId24"/>
    <p:sldId id="393" r:id="rId25"/>
    <p:sldId id="394" r:id="rId26"/>
    <p:sldId id="395" r:id="rId27"/>
    <p:sldId id="382"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2F2F2"/>
    <a:srgbClr val="FF9900"/>
    <a:srgbClr val="FFCC99"/>
    <a:srgbClr val="FFFFFF"/>
    <a:srgbClr val="008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96"/>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19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1B8081-C945-43DA-833E-C63117B759A2}" type="datetimeFigureOut">
              <a:rPr lang="pl-PL" smtClean="0"/>
              <a:pPr/>
              <a:t>2021-02-25</a:t>
            </a:fld>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C9E1E-3FA3-4BC7-A818-2BA7262EC89E}" type="slidenum">
              <a:rPr lang="pl-PL" smtClean="0"/>
              <a:pPr/>
              <a:t>‹#›</a:t>
            </a:fld>
            <a:endParaRPr lang="pl-PL"/>
          </a:p>
        </p:txBody>
      </p:sp>
      <p:sp>
        <p:nvSpPr>
          <p:cNvPr id="9" name="Symbol zastępczy stopki 8"/>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dirty="0"/>
          </a:p>
        </p:txBody>
      </p:sp>
      <p:sp>
        <p:nvSpPr>
          <p:cNvPr id="10" name="Symbol zastępczy obrazu slajdu 9"/>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11" name="Symbol zastępczy nagłówka 10"/>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12" name="Symbol zastępczy notatek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Tree>
    <p:extLst>
      <p:ext uri="{BB962C8B-B14F-4D97-AF65-F5344CB8AC3E}">
        <p14:creationId xmlns:p14="http://schemas.microsoft.com/office/powerpoint/2010/main" val="2604980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43000" y="685800"/>
            <a:ext cx="4572000" cy="3429000"/>
          </a:xfrm>
          <a:prstGeom prst="rect">
            <a:avLst/>
          </a:prstGeom>
        </p:spPr>
      </p:sp>
      <p:sp>
        <p:nvSpPr>
          <p:cNvPr id="3" name="Symbol zastępczy notatek 2"/>
          <p:cNvSpPr>
            <a:spLocks noGrp="1"/>
          </p:cNvSpPr>
          <p:nvPr>
            <p:ph type="body" idx="1"/>
          </p:nvPr>
        </p:nvSpPr>
        <p:spPr>
          <a:xfrm>
            <a:off x="685800" y="4343400"/>
            <a:ext cx="5486400" cy="4114800"/>
          </a:xfrm>
          <a:prstGeom prst="rect">
            <a:avLst/>
          </a:prstGeom>
        </p:spPr>
        <p:txBody>
          <a:bodyPr/>
          <a:lstStyle/>
          <a:p>
            <a:endParaRPr lang="pl-PL"/>
          </a:p>
        </p:txBody>
      </p:sp>
      <p:sp>
        <p:nvSpPr>
          <p:cNvPr id="4" name="Symbol zastępczy numeru slajdu 3"/>
          <p:cNvSpPr>
            <a:spLocks noGrp="1"/>
          </p:cNvSpPr>
          <p:nvPr>
            <p:ph type="sldNum" sz="quarter" idx="10"/>
          </p:nvPr>
        </p:nvSpPr>
        <p:spPr/>
        <p:txBody>
          <a:bodyPr/>
          <a:lstStyle/>
          <a:p>
            <a:fld id="{DFAC9E1E-3FA3-4BC7-A818-2BA7262EC89E}" type="slidenum">
              <a:rPr lang="pl-PL" smtClean="0"/>
              <a:pPr/>
              <a:t>2</a:t>
            </a:fld>
            <a:endParaRPr lang="pl-PL"/>
          </a:p>
        </p:txBody>
      </p:sp>
    </p:spTree>
    <p:extLst>
      <p:ext uri="{BB962C8B-B14F-4D97-AF65-F5344CB8AC3E}">
        <p14:creationId xmlns:p14="http://schemas.microsoft.com/office/powerpoint/2010/main" val="2519089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Slajd tytułowy">
    <p:spTree>
      <p:nvGrpSpPr>
        <p:cNvPr id="1" name=""/>
        <p:cNvGrpSpPr/>
        <p:nvPr/>
      </p:nvGrpSpPr>
      <p:grpSpPr>
        <a:xfrm>
          <a:off x="0" y="0"/>
          <a:ext cx="0" cy="0"/>
          <a:chOff x="0" y="0"/>
          <a:chExt cx="0" cy="0"/>
        </a:xfrm>
      </p:grpSpPr>
      <p:sp>
        <p:nvSpPr>
          <p:cNvPr id="4" name="Symbol zastępczy daty 3"/>
          <p:cNvSpPr>
            <a:spLocks noGrp="1"/>
          </p:cNvSpPr>
          <p:nvPr>
            <p:ph type="dt" sz="half" idx="10"/>
          </p:nvPr>
        </p:nvSpPr>
        <p:spPr>
          <a:xfrm>
            <a:off x="323528" y="6237312"/>
            <a:ext cx="2890664" cy="365125"/>
          </a:xfrm>
          <a:prstGeom prst="rect">
            <a:avLst/>
          </a:prstGeom>
        </p:spPr>
        <p:txBody>
          <a:bodyPr/>
          <a:lstStyle/>
          <a:p>
            <a:r>
              <a:rPr lang="pl-PL" dirty="0"/>
              <a:t>Ks. dr hab. Leszek Szewczyk</a:t>
            </a:r>
          </a:p>
        </p:txBody>
      </p:sp>
      <p:sp>
        <p:nvSpPr>
          <p:cNvPr id="5" name="Symbol zastępczy stopki 4"/>
          <p:cNvSpPr>
            <a:spLocks noGrp="1"/>
          </p:cNvSpPr>
          <p:nvPr>
            <p:ph type="ftr" sz="quarter" idx="11"/>
          </p:nvPr>
        </p:nvSpPr>
        <p:spPr>
          <a:xfrm>
            <a:off x="6228184" y="5589240"/>
            <a:ext cx="2736304" cy="959336"/>
          </a:xfrm>
          <a:prstGeom prst="rect">
            <a:avLst/>
          </a:prstGeom>
        </p:spPr>
        <p:txBody>
          <a:bodyPr/>
          <a:lstStyle>
            <a:lvl1pPr>
              <a:defRPr sz="2000">
                <a:solidFill>
                  <a:schemeClr val="tx2">
                    <a:lumMod val="50000"/>
                  </a:schemeClr>
                </a:solidFill>
              </a:defRPr>
            </a:lvl1pPr>
          </a:lstStyle>
          <a:p>
            <a:r>
              <a:rPr lang="pl-PL" dirty="0"/>
              <a:t>Wydział Teologiczny UŚ</a:t>
            </a:r>
          </a:p>
          <a:p>
            <a:r>
              <a:rPr lang="pl-PL" dirty="0"/>
              <a:t>Studia Doktoranckie</a:t>
            </a:r>
          </a:p>
          <a:p>
            <a:r>
              <a:rPr lang="pl-PL" dirty="0"/>
              <a:t>Rok II</a:t>
            </a:r>
          </a:p>
        </p:txBody>
      </p:sp>
      <p:sp>
        <p:nvSpPr>
          <p:cNvPr id="7" name="Schemat blokowy: proces 6"/>
          <p:cNvSpPr/>
          <p:nvPr userDrawn="1"/>
        </p:nvSpPr>
        <p:spPr>
          <a:xfrm>
            <a:off x="-4556" y="908720"/>
            <a:ext cx="9144000" cy="1476744"/>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4000" dirty="0"/>
              <a:t>Dydaktyka teologii</a:t>
            </a:r>
          </a:p>
        </p:txBody>
      </p:sp>
      <p:sp>
        <p:nvSpPr>
          <p:cNvPr id="8" name="Schemat blokowy: proces 7"/>
          <p:cNvSpPr/>
          <p:nvPr userDrawn="1"/>
        </p:nvSpPr>
        <p:spPr>
          <a:xfrm>
            <a:off x="-4556" y="2418428"/>
            <a:ext cx="9144000" cy="611488"/>
          </a:xfrm>
          <a:prstGeom prst="flowChartProcess">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400" dirty="0">
                <a:solidFill>
                  <a:schemeClr val="bg1"/>
                </a:solidFill>
              </a:rPr>
              <a:t>Wykład</a:t>
            </a:r>
            <a:r>
              <a:rPr lang="pl-PL" sz="2400" baseline="0" dirty="0">
                <a:solidFill>
                  <a:schemeClr val="bg1"/>
                </a:solidFill>
              </a:rPr>
              <a:t> 1</a:t>
            </a:r>
            <a:endParaRPr lang="pl-PL" sz="2400" dirty="0">
              <a:solidFill>
                <a:schemeClr val="bg1"/>
              </a:solidFill>
            </a:endParaRPr>
          </a:p>
        </p:txBody>
      </p:sp>
    </p:spTree>
    <p:extLst>
      <p:ext uri="{BB962C8B-B14F-4D97-AF65-F5344CB8AC3E}">
        <p14:creationId xmlns:p14="http://schemas.microsoft.com/office/powerpoint/2010/main" val="4036882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tytułu pionowego 2"/>
          <p:cNvSpPr>
            <a:spLocks noGrp="1"/>
          </p:cNvSpPr>
          <p:nvPr>
            <p:ph type="body" orient="vert" idx="1"/>
          </p:nvPr>
        </p:nvSpPr>
        <p:spPr>
          <a:xfrm>
            <a:off x="457200" y="1600200"/>
            <a:ext cx="8229600" cy="4525963"/>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87390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a:prstGeom prst="rect">
            <a:avLst/>
          </a:prstGeo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a:prstGeom prst="rect">
            <a:avLst/>
          </a:prstGeo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5" name="Symbol zastępczy stopki 4"/>
          <p:cNvSpPr>
            <a:spLocks noGrp="1"/>
          </p:cNvSpPr>
          <p:nvPr>
            <p:ph type="ftr" sz="quarter" idx="11"/>
          </p:nvPr>
        </p:nvSpPr>
        <p:spPr>
          <a:xfrm>
            <a:off x="5364088" y="5133960"/>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308150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2877E870-9628-4C77-A067-87332E1DF4F1}" type="datetime1">
              <a:rPr lang="pl-PL" smtClean="0"/>
              <a:pPr/>
              <a:t>2021-02-25</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8889545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125AA58-808F-4267-A670-8429C600B4FF}" type="datetime1">
              <a:rPr lang="pl-PL" smtClean="0"/>
              <a:pPr/>
              <a:t>2021-02-25</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122924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73BAD6F7-1AFA-41BD-85C4-119C0901E9F7}" type="datetime1">
              <a:rPr lang="pl-PL" smtClean="0"/>
              <a:pPr/>
              <a:t>2021-02-25</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816153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4A51BBFE-EA65-4284-8DB6-020B1AEA34AE}" type="datetime1">
              <a:rPr lang="pl-PL" smtClean="0"/>
              <a:pPr/>
              <a:t>2021-02-25</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636165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BD47F14F-D74E-498E-AA96-E455FFBD268D}" type="datetime1">
              <a:rPr lang="pl-PL" smtClean="0"/>
              <a:pPr/>
              <a:t>2021-02-25</a:t>
            </a:fld>
            <a:endParaRPr lang="pl-PL"/>
          </a:p>
        </p:txBody>
      </p:sp>
      <p:sp>
        <p:nvSpPr>
          <p:cNvPr id="8" name="Symbol zastępczy stopki 7"/>
          <p:cNvSpPr>
            <a:spLocks noGrp="1"/>
          </p:cNvSpPr>
          <p:nvPr>
            <p:ph type="ftr" sz="quarter" idx="11"/>
          </p:nvPr>
        </p:nvSpPr>
        <p:spPr/>
        <p:txBody>
          <a:bodyPr/>
          <a:lstStyle/>
          <a:p>
            <a:r>
              <a:rPr lang="pl-PL"/>
              <a:t>Wydział Teologiczny UŚ  Studia Doktoranckie </a:t>
            </a:r>
          </a:p>
        </p:txBody>
      </p:sp>
      <p:sp>
        <p:nvSpPr>
          <p:cNvPr id="9" name="Symbol zastępczy numeru slajdu 8"/>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1243682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EA88C4E-6147-4981-A33D-91F5BA71BEEE}" type="datetime1">
              <a:rPr lang="pl-PL" smtClean="0"/>
              <a:pPr/>
              <a:t>2021-02-25</a:t>
            </a:fld>
            <a:endParaRPr lang="pl-PL"/>
          </a:p>
        </p:txBody>
      </p:sp>
      <p:sp>
        <p:nvSpPr>
          <p:cNvPr id="4" name="Symbol zastępczy stopki 3"/>
          <p:cNvSpPr>
            <a:spLocks noGrp="1"/>
          </p:cNvSpPr>
          <p:nvPr>
            <p:ph type="ftr" sz="quarter" idx="11"/>
          </p:nvPr>
        </p:nvSpPr>
        <p:spPr/>
        <p:txBody>
          <a:bodyPr/>
          <a:lstStyle/>
          <a:p>
            <a:r>
              <a:rPr lang="pl-PL"/>
              <a:t>Wydział Teologiczny UŚ  Studia Doktoranckie </a:t>
            </a:r>
          </a:p>
        </p:txBody>
      </p:sp>
      <p:sp>
        <p:nvSpPr>
          <p:cNvPr id="5" name="Symbol zastępczy numeru slajdu 4"/>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3085970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BD618472-3588-459B-BC6A-CC8DCD5716C2}" type="datetime1">
              <a:rPr lang="pl-PL" smtClean="0"/>
              <a:pPr/>
              <a:t>2021-02-25</a:t>
            </a:fld>
            <a:endParaRPr lang="pl-PL"/>
          </a:p>
        </p:txBody>
      </p:sp>
      <p:sp>
        <p:nvSpPr>
          <p:cNvPr id="3" name="Symbol zastępczy stopki 2"/>
          <p:cNvSpPr>
            <a:spLocks noGrp="1"/>
          </p:cNvSpPr>
          <p:nvPr>
            <p:ph type="ftr" sz="quarter" idx="11"/>
          </p:nvPr>
        </p:nvSpPr>
        <p:spPr/>
        <p:txBody>
          <a:bodyPr/>
          <a:lstStyle/>
          <a:p>
            <a:r>
              <a:rPr lang="pl-PL"/>
              <a:t>Wydział Teologiczny UŚ  Studia Doktoranckie </a:t>
            </a:r>
          </a:p>
        </p:txBody>
      </p:sp>
      <p:sp>
        <p:nvSpPr>
          <p:cNvPr id="4" name="Symbol zastępczy numeru slajdu 3"/>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7969304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AD6162-37B7-406A-801A-9379C42CA89C}" type="datetime1">
              <a:rPr lang="pl-PL" smtClean="0"/>
              <a:pPr/>
              <a:t>2021-02-25</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3929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idx="1"/>
          </p:nvPr>
        </p:nvSpPr>
        <p:spPr>
          <a:xfrm>
            <a:off x="457200" y="1600200"/>
            <a:ext cx="8229600" cy="4525963"/>
          </a:xfrm>
          <a:prstGeom prst="rect">
            <a:avLst/>
          </a:prstGeo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a:xfrm>
            <a:off x="467544" y="5373216"/>
            <a:ext cx="2133600" cy="365125"/>
          </a:xfrm>
          <a:prstGeom prst="rect">
            <a:avLst/>
          </a:prstGeom>
        </p:spPr>
        <p:txBody>
          <a:bodyPr/>
          <a:lstStyle/>
          <a:p>
            <a:fld id="{0B895C3B-2D9F-449A-8431-2C5E9ECFCE85}" type="datetimeFigureOut">
              <a:rPr lang="pl-PL" smtClean="0"/>
              <a:pPr/>
              <a:t>2021-02-25</a:t>
            </a:fld>
            <a:endParaRPr lang="pl-PL"/>
          </a:p>
        </p:txBody>
      </p:sp>
      <p:sp>
        <p:nvSpPr>
          <p:cNvPr id="5" name="Symbol zastępczy stopki 4"/>
          <p:cNvSpPr>
            <a:spLocks noGrp="1"/>
          </p:cNvSpPr>
          <p:nvPr>
            <p:ph type="ftr" sz="quarter" idx="11"/>
          </p:nvPr>
        </p:nvSpPr>
        <p:spPr>
          <a:xfrm>
            <a:off x="4572000" y="3933056"/>
            <a:ext cx="3456384" cy="1440160"/>
          </a:xfrm>
          <a:prstGeom prst="rect">
            <a:avLst/>
          </a:prstGeom>
        </p:spPr>
        <p:txBody>
          <a:bodyPr/>
          <a:lstStyle/>
          <a:p>
            <a:endParaRPr lang="pl-PL"/>
          </a:p>
        </p:txBody>
      </p:sp>
      <p:sp>
        <p:nvSpPr>
          <p:cNvPr id="6" name="Symbol zastępczy numeru slajdu 5"/>
          <p:cNvSpPr>
            <a:spLocks noGrp="1"/>
          </p:cNvSpPr>
          <p:nvPr>
            <p:ph type="sldNum" sz="quarter" idx="12"/>
          </p:nvPr>
        </p:nvSpPr>
        <p:spPr>
          <a:xfrm>
            <a:off x="1259632" y="4581128"/>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740565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2199C18B-9F85-45F6-BAA9-CE0C5CAA3728}" type="datetime1">
              <a:rPr lang="pl-PL" smtClean="0"/>
              <a:pPr/>
              <a:t>2021-02-25</a:t>
            </a:fld>
            <a:endParaRPr lang="pl-PL"/>
          </a:p>
        </p:txBody>
      </p:sp>
      <p:sp>
        <p:nvSpPr>
          <p:cNvPr id="6" name="Symbol zastępczy stopki 5"/>
          <p:cNvSpPr>
            <a:spLocks noGrp="1"/>
          </p:cNvSpPr>
          <p:nvPr>
            <p:ph type="ftr" sz="quarter" idx="11"/>
          </p:nvPr>
        </p:nvSpPr>
        <p:spPr/>
        <p:txBody>
          <a:bodyPr/>
          <a:lstStyle/>
          <a:p>
            <a:r>
              <a:rPr lang="pl-PL"/>
              <a:t>Wydział Teologiczny UŚ  Studia Doktoranckie </a:t>
            </a:r>
          </a:p>
        </p:txBody>
      </p:sp>
      <p:sp>
        <p:nvSpPr>
          <p:cNvPr id="7" name="Symbol zastępczy numeru slajdu 6"/>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2254917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E9435A-8F31-4C90-A79D-C6B84094D0F3}" type="datetime1">
              <a:rPr lang="pl-PL" smtClean="0"/>
              <a:pPr/>
              <a:t>2021-02-25</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19487578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D5AD459B-78B4-4990-AE98-575494A2B2E7}" type="datetime1">
              <a:rPr lang="pl-PL" smtClean="0"/>
              <a:pPr/>
              <a:t>2021-02-25</a:t>
            </a:fld>
            <a:endParaRPr lang="pl-PL"/>
          </a:p>
        </p:txBody>
      </p:sp>
      <p:sp>
        <p:nvSpPr>
          <p:cNvPr id="5" name="Symbol zastępczy stopki 4"/>
          <p:cNvSpPr>
            <a:spLocks noGrp="1"/>
          </p:cNvSpPr>
          <p:nvPr>
            <p:ph type="ftr" sz="quarter" idx="11"/>
          </p:nvPr>
        </p:nvSpPr>
        <p:spPr/>
        <p:txBody>
          <a:bodyPr/>
          <a:lstStyle/>
          <a:p>
            <a:r>
              <a:rPr lang="pl-PL"/>
              <a:t>Wydział Teologiczny UŚ  Studia Doktoranckie </a:t>
            </a:r>
          </a:p>
        </p:txBody>
      </p:sp>
      <p:sp>
        <p:nvSpPr>
          <p:cNvPr id="6" name="Symbol zastępczy numeru slajdu 5"/>
          <p:cNvSpPr>
            <a:spLocks noGrp="1"/>
          </p:cNvSpPr>
          <p:nvPr>
            <p:ph type="sldNum" sz="quarter" idx="12"/>
          </p:nvPr>
        </p:nvSpPr>
        <p:spPr/>
        <p:txBody>
          <a:bodyPr/>
          <a:lstStyle/>
          <a:p>
            <a:fld id="{D99D952F-769E-42C1-B90B-0DE21D38A35A}" type="slidenum">
              <a:rPr lang="pl-PL" smtClean="0"/>
              <a:pPr/>
              <a:t>‹#›</a:t>
            </a:fld>
            <a:endParaRPr lang="pl-PL"/>
          </a:p>
        </p:txBody>
      </p:sp>
    </p:spTree>
    <p:extLst>
      <p:ext uri="{BB962C8B-B14F-4D97-AF65-F5344CB8AC3E}">
        <p14:creationId xmlns:p14="http://schemas.microsoft.com/office/powerpoint/2010/main" val="4266023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główek sekcji">
    <p:spTree>
      <p:nvGrpSpPr>
        <p:cNvPr id="1" name=""/>
        <p:cNvGrpSpPr/>
        <p:nvPr/>
      </p:nvGrpSpPr>
      <p:grpSpPr>
        <a:xfrm>
          <a:off x="0" y="0"/>
          <a:ext cx="0" cy="0"/>
          <a:chOff x="0" y="0"/>
          <a:chExt cx="0" cy="0"/>
        </a:xfrm>
      </p:grpSpPr>
      <p:cxnSp>
        <p:nvCxnSpPr>
          <p:cNvPr id="9" name="Łącznik prostoliniowy 8"/>
          <p:cNvCxnSpPr/>
          <p:nvPr userDrawn="1"/>
        </p:nvCxnSpPr>
        <p:spPr>
          <a:xfrm>
            <a:off x="0" y="836712"/>
            <a:ext cx="9144000" cy="0"/>
          </a:xfrm>
          <a:prstGeom prst="line">
            <a:avLst/>
          </a:prstGeom>
          <a:ln w="127000" cmpd="thickThi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0434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113973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8" name="Symbol zastępczy stopki 7"/>
          <p:cNvSpPr>
            <a:spLocks noGrp="1"/>
          </p:cNvSpPr>
          <p:nvPr>
            <p:ph type="ftr" sz="quarter" idx="11"/>
          </p:nvPr>
        </p:nvSpPr>
        <p:spPr>
          <a:xfrm>
            <a:off x="5364088" y="5133960"/>
            <a:ext cx="3456384" cy="1440160"/>
          </a:xfrm>
          <a:prstGeom prst="rect">
            <a:avLst/>
          </a:prstGeom>
        </p:spPr>
        <p:txBody>
          <a:bodyPr/>
          <a:lstStyle/>
          <a:p>
            <a:endParaRPr lang="pl-PL"/>
          </a:p>
        </p:txBody>
      </p:sp>
      <p:sp>
        <p:nvSpPr>
          <p:cNvPr id="9" name="Symbol zastępczy numeru slajdu 8"/>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332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a:prstGeom prst="rect">
            <a:avLst/>
          </a:prstGeom>
        </p:spPr>
        <p:txBody>
          <a:bodyPr/>
          <a:lstStyle/>
          <a:p>
            <a:r>
              <a:rPr lang="pl-PL"/>
              <a:t>Kliknij, aby edytować styl</a:t>
            </a:r>
          </a:p>
        </p:txBody>
      </p:sp>
      <p:sp>
        <p:nvSpPr>
          <p:cNvPr id="3" name="Symbol zastępczy daty 2"/>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4" name="Symbol zastępczy stopki 3"/>
          <p:cNvSpPr>
            <a:spLocks noGrp="1"/>
          </p:cNvSpPr>
          <p:nvPr>
            <p:ph type="ftr" sz="quarter" idx="11"/>
          </p:nvPr>
        </p:nvSpPr>
        <p:spPr>
          <a:xfrm>
            <a:off x="5364088" y="5133960"/>
            <a:ext cx="3456384" cy="1440160"/>
          </a:xfrm>
          <a:prstGeom prst="rect">
            <a:avLst/>
          </a:prstGeom>
        </p:spPr>
        <p:txBody>
          <a:bodyPr/>
          <a:lstStyle/>
          <a:p>
            <a:endParaRPr lang="pl-PL"/>
          </a:p>
        </p:txBody>
      </p:sp>
      <p:sp>
        <p:nvSpPr>
          <p:cNvPr id="5" name="Symbol zastępczy numeru slajdu 4"/>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1718872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3" name="Symbol zastępczy stopki 2"/>
          <p:cNvSpPr>
            <a:spLocks noGrp="1"/>
          </p:cNvSpPr>
          <p:nvPr>
            <p:ph type="ftr" sz="quarter" idx="11"/>
          </p:nvPr>
        </p:nvSpPr>
        <p:spPr>
          <a:xfrm>
            <a:off x="5364088" y="5133960"/>
            <a:ext cx="3456384" cy="1440160"/>
          </a:xfrm>
          <a:prstGeom prst="rect">
            <a:avLst/>
          </a:prstGeom>
        </p:spPr>
        <p:txBody>
          <a:bodyPr/>
          <a:lstStyle/>
          <a:p>
            <a:endParaRPr lang="pl-PL"/>
          </a:p>
        </p:txBody>
      </p:sp>
      <p:sp>
        <p:nvSpPr>
          <p:cNvPr id="4" name="Symbol zastępczy numeru slajdu 3"/>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933967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a:prstGeom prst="rect">
            <a:avLst/>
          </a:prstGeo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218690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a:prstGeom prst="rect">
            <a:avLst/>
          </a:prstGeo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a:xfrm>
            <a:off x="457200" y="6356350"/>
            <a:ext cx="2133600" cy="365125"/>
          </a:xfrm>
          <a:prstGeom prst="rect">
            <a:avLst/>
          </a:prstGeom>
        </p:spPr>
        <p:txBody>
          <a:bodyPr/>
          <a:lstStyle/>
          <a:p>
            <a:fld id="{0B895C3B-2D9F-449A-8431-2C5E9ECFCE85}" type="datetimeFigureOut">
              <a:rPr lang="pl-PL" smtClean="0"/>
              <a:pPr/>
              <a:t>2021-02-25</a:t>
            </a:fld>
            <a:endParaRPr lang="pl-PL"/>
          </a:p>
        </p:txBody>
      </p:sp>
      <p:sp>
        <p:nvSpPr>
          <p:cNvPr id="6" name="Symbol zastępczy stopki 5"/>
          <p:cNvSpPr>
            <a:spLocks noGrp="1"/>
          </p:cNvSpPr>
          <p:nvPr>
            <p:ph type="ftr" sz="quarter" idx="11"/>
          </p:nvPr>
        </p:nvSpPr>
        <p:spPr>
          <a:xfrm>
            <a:off x="5364088" y="5133960"/>
            <a:ext cx="3456384" cy="1440160"/>
          </a:xfrm>
          <a:prstGeom prst="rect">
            <a:avLst/>
          </a:prstGeom>
        </p:spPr>
        <p:txBody>
          <a:bodyPr/>
          <a:lstStyle/>
          <a:p>
            <a:endParaRPr lang="pl-PL"/>
          </a:p>
        </p:txBody>
      </p:sp>
      <p:sp>
        <p:nvSpPr>
          <p:cNvPr id="7" name="Symbol zastępczy numeru slajdu 6"/>
          <p:cNvSpPr>
            <a:spLocks noGrp="1"/>
          </p:cNvSpPr>
          <p:nvPr>
            <p:ph type="sldNum" sz="quarter" idx="12"/>
          </p:nvPr>
        </p:nvSpPr>
        <p:spPr>
          <a:xfrm>
            <a:off x="6553200" y="6356350"/>
            <a:ext cx="2133600" cy="365125"/>
          </a:xfrm>
          <a:prstGeom prst="rect">
            <a:avLst/>
          </a:prstGeom>
        </p:spPr>
        <p:txBody>
          <a:bodyPr/>
          <a:lstStyle/>
          <a:p>
            <a:fld id="{4D480899-C3DB-46ED-A791-6CA655FCD04D}" type="slidenum">
              <a:rPr lang="pl-PL" smtClean="0"/>
              <a:pPr/>
              <a:t>‹#›</a:t>
            </a:fld>
            <a:endParaRPr lang="pl-PL"/>
          </a:p>
        </p:txBody>
      </p:sp>
    </p:spTree>
    <p:extLst>
      <p:ext uri="{BB962C8B-B14F-4D97-AF65-F5344CB8AC3E}">
        <p14:creationId xmlns:p14="http://schemas.microsoft.com/office/powerpoint/2010/main" val="475838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1" name="Łącznik prostoliniowy 10"/>
          <p:cNvCxnSpPr/>
          <p:nvPr userDrawn="1"/>
        </p:nvCxnSpPr>
        <p:spPr>
          <a:xfrm>
            <a:off x="0" y="6440237"/>
            <a:ext cx="9144000" cy="0"/>
          </a:xfrm>
          <a:prstGeom prst="line">
            <a:avLst/>
          </a:prstGeom>
          <a:ln w="31750" cap="rnd" cmpd="thickThin">
            <a:solidFill>
              <a:srgbClr val="002060"/>
            </a:solidFill>
          </a:ln>
        </p:spPr>
        <p:style>
          <a:lnRef idx="1">
            <a:schemeClr val="accent1"/>
          </a:lnRef>
          <a:fillRef idx="0">
            <a:schemeClr val="accent1"/>
          </a:fillRef>
          <a:effectRef idx="0">
            <a:schemeClr val="accent1"/>
          </a:effectRef>
          <a:fontRef idx="minor">
            <a:schemeClr val="tx1"/>
          </a:fontRef>
        </p:style>
      </p:cxnSp>
      <p:pic>
        <p:nvPicPr>
          <p:cNvPr id="13" name="Obraz 1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748464" y="6486329"/>
            <a:ext cx="362379" cy="371671"/>
          </a:xfrm>
          <a:prstGeom prst="rect">
            <a:avLst/>
          </a:prstGeom>
        </p:spPr>
      </p:pic>
      <p:sp>
        <p:nvSpPr>
          <p:cNvPr id="15" name="pole tekstowe 14"/>
          <p:cNvSpPr txBox="1"/>
          <p:nvPr userDrawn="1"/>
        </p:nvSpPr>
        <p:spPr>
          <a:xfrm>
            <a:off x="107504" y="6541359"/>
            <a:ext cx="2781531" cy="261610"/>
          </a:xfrm>
          <a:prstGeom prst="rect">
            <a:avLst/>
          </a:prstGeom>
          <a:noFill/>
        </p:spPr>
        <p:txBody>
          <a:bodyPr wrap="none" rtlCol="0">
            <a:spAutoFit/>
          </a:bodyPr>
          <a:lstStyle/>
          <a:p>
            <a:r>
              <a:rPr lang="pl-PL" sz="1100" b="1" dirty="0">
                <a:solidFill>
                  <a:srgbClr val="002060"/>
                </a:solidFill>
              </a:rPr>
              <a:t>Wydział Teologiczny UŚ Studia Doktoranckie</a:t>
            </a:r>
          </a:p>
        </p:txBody>
      </p:sp>
    </p:spTree>
    <p:extLst>
      <p:ext uri="{BB962C8B-B14F-4D97-AF65-F5344CB8AC3E}">
        <p14:creationId xmlns:p14="http://schemas.microsoft.com/office/powerpoint/2010/main" val="23979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EAAA8-DBE4-4F83-B334-33DB7C473A26}" type="datetime1">
              <a:rPr lang="pl-PL" smtClean="0"/>
              <a:pPr/>
              <a:t>2021-02-25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a:t>Wydział Teologiczny UŚ  Studia Doktoranckie </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9D952F-769E-42C1-B90B-0DE21D38A35A}" type="slidenum">
              <a:rPr lang="pl-PL" smtClean="0"/>
              <a:pPr/>
              <a:t>‹#›</a:t>
            </a:fld>
            <a:endParaRPr lang="pl-PL"/>
          </a:p>
        </p:txBody>
      </p:sp>
    </p:spTree>
    <p:extLst>
      <p:ext uri="{BB962C8B-B14F-4D97-AF65-F5344CB8AC3E}">
        <p14:creationId xmlns:p14="http://schemas.microsoft.com/office/powerpoint/2010/main" val="3649255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deon.pl/" TargetMode="External"/><Relationship Id="rId2" Type="http://schemas.openxmlformats.org/officeDocument/2006/relationships/hyperlink" Target="https://www.wiara.pl/"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pole tekstowe 3"/>
          <p:cNvSpPr txBox="1"/>
          <p:nvPr/>
        </p:nvSpPr>
        <p:spPr>
          <a:xfrm>
            <a:off x="0" y="1647091"/>
            <a:ext cx="9144000" cy="3477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endParaRPr lang="pl-PL" dirty="0"/>
          </a:p>
          <a:p>
            <a:pPr algn="ctr"/>
            <a:endParaRPr lang="pl-PL" sz="4000" b="1" dirty="0"/>
          </a:p>
          <a:p>
            <a:pPr algn="ctr"/>
            <a:r>
              <a:rPr lang="pl-PL" sz="4000" b="1" dirty="0"/>
              <a:t>Eucharystia</a:t>
            </a:r>
          </a:p>
          <a:p>
            <a:pPr algn="ctr"/>
            <a:endParaRPr lang="pl-PL" sz="3200" b="1" dirty="0"/>
          </a:p>
          <a:p>
            <a:pPr algn="ctr"/>
            <a:r>
              <a:rPr lang="pl-PL" sz="3200" b="1" dirty="0"/>
              <a:t>Część 3.</a:t>
            </a:r>
          </a:p>
          <a:p>
            <a:pPr algn="ctr"/>
            <a:endParaRPr lang="pl-PL" sz="4000" dirty="0"/>
          </a:p>
          <a:p>
            <a:pPr algn="ctr"/>
            <a:endParaRPr lang="pl-PL" dirty="0"/>
          </a:p>
        </p:txBody>
      </p:sp>
      <p:sp>
        <p:nvSpPr>
          <p:cNvPr id="6" name="Prostokąt 5">
            <a:extLst>
              <a:ext uri="{FF2B5EF4-FFF2-40B4-BE49-F238E27FC236}">
                <a16:creationId xmlns:a16="http://schemas.microsoft.com/office/drawing/2014/main" id="{32CFAC50-56F8-4F81-84C4-32E14C233230}"/>
              </a:ext>
            </a:extLst>
          </p:cNvPr>
          <p:cNvSpPr/>
          <p:nvPr/>
        </p:nvSpPr>
        <p:spPr>
          <a:xfrm>
            <a:off x="4860032" y="476672"/>
            <a:ext cx="3600400" cy="461665"/>
          </a:xfrm>
          <a:prstGeom prst="rect">
            <a:avLst/>
          </a:prstGeom>
          <a:solidFill>
            <a:schemeClr val="tx2">
              <a:lumMod val="60000"/>
              <a:lumOff val="40000"/>
            </a:schemeClr>
          </a:solidFill>
        </p:spPr>
        <p:txBody>
          <a:bodyPr wrap="square">
            <a:spAutoFit/>
          </a:bodyPr>
          <a:ls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pl-PL" altLang="pl-PL" sz="2400" dirty="0">
                <a:solidFill>
                  <a:schemeClr val="bg1"/>
                </a:solidFill>
                <a:cs typeface="Arial" panose="020B0604020202020204" pitchFamily="34" charset="0"/>
              </a:rPr>
              <a:t>Katecheza dla dorosłych </a:t>
            </a:r>
            <a:endParaRPr lang="pl-PL" sz="2400" dirty="0">
              <a:solidFill>
                <a:schemeClr val="bg1"/>
              </a:solidFill>
            </a:endParaRPr>
          </a:p>
        </p:txBody>
      </p:sp>
      <p:sp>
        <p:nvSpPr>
          <p:cNvPr id="2" name="pole tekstowe 1">
            <a:extLst>
              <a:ext uri="{FF2B5EF4-FFF2-40B4-BE49-F238E27FC236}">
                <a16:creationId xmlns:a16="http://schemas.microsoft.com/office/drawing/2014/main" id="{F53E7559-E73F-41D7-8462-519D36BB26C6}"/>
              </a:ext>
            </a:extLst>
          </p:cNvPr>
          <p:cNvSpPr txBox="1"/>
          <p:nvPr/>
        </p:nvSpPr>
        <p:spPr>
          <a:xfrm>
            <a:off x="6948264" y="6465004"/>
            <a:ext cx="2080313" cy="369332"/>
          </a:xfrm>
          <a:prstGeom prst="rect">
            <a:avLst/>
          </a:prstGeom>
          <a:noFill/>
        </p:spPr>
        <p:txBody>
          <a:bodyPr wrap="none" rtlCol="0">
            <a:spAutoFit/>
          </a:bodyPr>
          <a:lstStyle/>
          <a:p>
            <a:r>
              <a:rPr lang="pl-PL" dirty="0"/>
              <a:t>Ks. Leszek Szewczyk</a:t>
            </a:r>
          </a:p>
        </p:txBody>
      </p:sp>
      <p:pic>
        <p:nvPicPr>
          <p:cNvPr id="7" name="Obraz 6">
            <a:extLst>
              <a:ext uri="{FF2B5EF4-FFF2-40B4-BE49-F238E27FC236}">
                <a16:creationId xmlns:a16="http://schemas.microsoft.com/office/drawing/2014/main" id="{9BD1C44A-EB4A-4982-8B44-5193993FAF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91439" cy="1072272"/>
          </a:xfrm>
          <a:prstGeom prst="rect">
            <a:avLst/>
          </a:prstGeom>
        </p:spPr>
      </p:pic>
      <p:sp>
        <p:nvSpPr>
          <p:cNvPr id="3" name="pole tekstowe 2">
            <a:extLst>
              <a:ext uri="{FF2B5EF4-FFF2-40B4-BE49-F238E27FC236}">
                <a16:creationId xmlns:a16="http://schemas.microsoft.com/office/drawing/2014/main" id="{40920211-9CB8-4EC8-8045-F6BFBFD724DD}"/>
              </a:ext>
            </a:extLst>
          </p:cNvPr>
          <p:cNvSpPr txBox="1"/>
          <p:nvPr/>
        </p:nvSpPr>
        <p:spPr>
          <a:xfrm>
            <a:off x="791439" y="0"/>
            <a:ext cx="888385" cy="430887"/>
          </a:xfrm>
          <a:prstGeom prst="rect">
            <a:avLst/>
          </a:prstGeom>
          <a:noFill/>
        </p:spPr>
        <p:txBody>
          <a:bodyPr wrap="none" rtlCol="0">
            <a:spAutoFit/>
          </a:bodyPr>
          <a:lstStyle/>
          <a:p>
            <a:r>
              <a:rPr lang="pl-PL" sz="1100" dirty="0"/>
              <a:t>Parafia NSPJ</a:t>
            </a:r>
          </a:p>
          <a:p>
            <a:r>
              <a:rPr lang="pl-PL" sz="1100" dirty="0"/>
              <a:t>Mysłowice</a:t>
            </a:r>
          </a:p>
        </p:txBody>
      </p:sp>
    </p:spTree>
    <p:extLst>
      <p:ext uri="{BB962C8B-B14F-4D97-AF65-F5344CB8AC3E}">
        <p14:creationId xmlns:p14="http://schemas.microsoft.com/office/powerpoint/2010/main" val="713952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42764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rPr>
              <a:t>POZDROWIENIE OŁTARZA (2)</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Okadzenie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 czasach starożytnych</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Kadzidło uzyskiwane było z żywicy dwóch rodzajów drzewa </a:t>
            </a:r>
            <a:r>
              <a:rPr lang="pl-PL" sz="1800" dirty="0" err="1">
                <a:solidFill>
                  <a:srgbClr val="000000"/>
                </a:solidFill>
                <a:effectLst/>
                <a:latin typeface="Bookman Old Style" panose="02050604050505020204" pitchFamily="18" charset="0"/>
                <a:ea typeface="Times New Roman" panose="02020603050405020304" pitchFamily="18" charset="0"/>
              </a:rPr>
              <a:t>bosweliowego</a:t>
            </a:r>
            <a:r>
              <a:rPr lang="pl-PL" sz="1800" dirty="0">
                <a:solidFill>
                  <a:srgbClr val="000000"/>
                </a:solidFill>
                <a:effectLst/>
                <a:latin typeface="Bookman Old Style" panose="02050604050505020204" pitchFamily="18" charset="0"/>
                <a:ea typeface="Times New Roman" panose="02020603050405020304" pitchFamily="18" charset="0"/>
              </a:rPr>
              <a:t>. Głównym obszarem produkcji kadzidła była podobno Saba w Arabii, w dalszej kolejności zaś Abisynia i Indie. Były również imitacje kadzidła z żywicy drzew iglastych, jednakże nie posiadały już one tak wyjątkowej i pięknej woni. Szczególną zdolność do sporządzania pachnącego kadzidła, którego skład dobierano zależnie od czasu i okoliczności, posiadali Egipcjanie. Za wyjątkową sztukę uważano sporządzenie takiej mieszanki, z której dym unosił się pionowo w górę. Zapewne od Egipcjan Izraelici przejęli umiejętność przygotowywania kadzidła.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7927076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42764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rPr>
              <a:t>POZDROWIENIE OŁTARZA (2)</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Okadzenie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Wysoka wartość kadzidła wynikała z roli, jaką miłe zapachy odgrywały w życiu prywatnym i religijnym zarówno ludów Wschodu jak i później Greków i Rzymian. Tak więc palenie kadzidła: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uprzyjemniało pobyt w pomieszczeniach mieszkalny i usuwało niemiłe zapachy</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podczas pogrzebów dostojników, usuwało woń rozkładu</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okadzanie było wyrazem hołdu, okazywanego władcom</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stanowiło wyraz uwielbienia dla bóstw w świątyniach</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miało oczyszczać, ożywiać, podnosić na duchu i wprawiać w świąteczny nastrój</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5668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073423"/>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rPr>
              <a:t>POZDROWIENIE OŁTARZA (2)</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Okadzenie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Wierzono, że dzięki tajemnej sile kadzidła można nawiązać kontakt z wyższymi mocami. W ulatywaniu w górę i rozprzestrzenianiu się kłębów kadzidła widziano przejaw bóstwa, a ono samo miało być nie tylko darem jak inne ofiary, lecz również pomnażać siłę, która właściwa jest bóstwu i którą ono przekazuje ludziom. Także zmarłym miało ono, poprzez udzielanie boskiej woni, użyczać życia i siły oraz podnosić ich do wspólnoty bogów.</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949284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35811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nSpc>
                <a:spcPts val="1680"/>
              </a:lnSpc>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Znak krzyża</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Do najwcześniejszych zwyczajów chrześcijan, zachęcanych przez nauczycieli Kościoła, było kreślenie znaku krzyża na osobach, przedmiotach i sobie samym. Znak ten towarzyszył ludziom wierzącym w Chrystusa prawie w każdej wykonywanej czynności - od powstania ze snu do udania się na nocny spoczynek. Widziano w nim bowiem obronę przed demonami, pomoc w pokusach, umocnienie wiary i publiczne jej wyznanie.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22506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17628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lnSpc>
                <a:spcPts val="1680"/>
              </a:lnSpc>
              <a:spcAft>
                <a:spcPts val="600"/>
              </a:spcAft>
            </a:pP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Amen</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Jest to hebrajskie słowo oznaczające „rzeczywiście”, „na pewno” i była to formuła uroczystego potwierdzenia.</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W liturgii – słowo to jest aklamacją wiernych potwierdzającą modlitwę celebransa lub będącą wyznaniem wiary. Co ciekawe, występuje w liturgii wszystkich wyznań chrześcijańskich a także u mahometan. Aklamacja liturgiczna – krótka formuła, okrzyk, którym zgromadzenie liturgiczne wielbi Boga lub potwierdza jakąś czynność, albo modlitwę liturgiczną celebransa. Do najczęściej używanych aklamacji liturgicznych należą: alleluja, amen, </a:t>
            </a:r>
            <a:r>
              <a:rPr lang="pl-PL" sz="1800" dirty="0" err="1">
                <a:solidFill>
                  <a:srgbClr val="000000"/>
                </a:solidFill>
                <a:effectLst/>
                <a:latin typeface="Bookman Old Style" panose="02050604050505020204" pitchFamily="18" charset="0"/>
                <a:ea typeface="Times New Roman" panose="02020603050405020304" pitchFamily="18" charset="0"/>
              </a:rPr>
              <a:t>eleison</a:t>
            </a:r>
            <a:r>
              <a:rPr lang="pl-PL" sz="1800" dirty="0">
                <a:solidFill>
                  <a:srgbClr val="000000"/>
                </a:solidFill>
                <a:effectLst/>
                <a:latin typeface="Bookman Old Style" panose="02050604050505020204" pitchFamily="18" charset="0"/>
                <a:ea typeface="Times New Roman" panose="02020603050405020304" pitchFamily="18" charset="0"/>
              </a:rPr>
              <a:t>, miserere, </a:t>
            </a:r>
            <a:r>
              <a:rPr lang="pl-PL" sz="1800" dirty="0" err="1">
                <a:solidFill>
                  <a:srgbClr val="000000"/>
                </a:solidFill>
                <a:effectLst/>
                <a:latin typeface="Bookman Old Style" panose="02050604050505020204" pitchFamily="18" charset="0"/>
                <a:ea typeface="Times New Roman" panose="02020603050405020304" pitchFamily="18" charset="0"/>
              </a:rPr>
              <a:t>sanctus</a:t>
            </a:r>
            <a:r>
              <a:rPr lang="pl-PL" sz="1800" dirty="0">
                <a:solidFill>
                  <a:srgbClr val="000000"/>
                </a:solidFill>
                <a:effectLst/>
                <a:latin typeface="Bookman Old Style" panose="02050604050505020204" pitchFamily="18" charset="0"/>
                <a:ea typeface="Times New Roman" panose="02020603050405020304" pitchFamily="18" charset="0"/>
              </a:rPr>
              <a:t> i hosanna.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5876742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058582"/>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POZDROWIENIE WIERNYCH</a:t>
            </a: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Pozdrowienie jest aktem personalnym, który wyraża uznanie i szacunek, a także łączy ludzi. Jako taki należy do najstarszych, pierwotnych form zachowań człowieka.</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Pragnienie oczyszczenia się z grzechów na początku Mszy Św. widoczne jest od najwcześniejszych czasów chrześcijaństwa – wspomina o nim już Didache (4,14)</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Obecnie akt pokuty składa się z czterech części: - zaproszenie (wezwanie), - chwila refleksji i rachunek sumienia, -wyznanie win, - prośba o przebaczenie</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 polskiej wersji Mszału wyznanie grzechów może odbywać się w czterech formach:</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 CONFITEOR – „Spowiadam się”</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II. FORMA DIALOGOWANA</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III. KYRIE ELEJSON – tropowane</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220698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927777"/>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p>
          <a:p>
            <a:pPr>
              <a:spcAft>
                <a:spcPts val="2100"/>
              </a:spcAft>
            </a:pP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 CONFITEOR – „Spowiadam się”</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21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Forma ta jest przejęta z dawnego Wschodu, gdzie znana była już na przełomie VI i VII wieku, a stała się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powszechna dzięki tzw. liturgii frankońskiej. W Rzymie było początkowo odmawiane przez papieża – prywatnie i w ciszy. Historia przekazała wiele form Confiteor, niekiedy nawet bardzo rozbudowanych. Dla przykładu - w Cluny, w XI wieku odmawiane Confiteor brzmiało: „Confiteor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Deo</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et omnibus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sanctis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eius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et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vobis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Pater,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quia</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peccavi</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in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cogitatione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locutione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et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opere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mea pulpa. Pretor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vos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orane pro me”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rozbudowywaniu wyznania win od XI wieku zaczęto dodawać do niego Maryję i świętych, a w zakonach szczególnie patronów i założycieli. Confiteor recytowano w głębokim pochyleniu, często klęcząc. Wymawiając słowa „moja wina” uderzano się w piersi.</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94844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58125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21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p>
          <a:p>
            <a:pPr>
              <a:spcAft>
                <a:spcPts val="2100"/>
              </a:spcAft>
            </a:pP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 CONFITEOR – „Spowiadam się”</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2100"/>
              </a:spcAft>
            </a:pPr>
            <a:r>
              <a:rPr lang="pl-PL"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Bicie się w piersi znane było i praktykowane także w kultach niechrześcijańskich (np. kult Ibis). Chrześcijanie od samego początku uchodziło za typowy gest wyrażający pokutne usposobienie. Ponieważ serce uważane było między innymi za siedlisko i źródło grzechu, stąd uderzanie się w piersi, za przykładem Pisma Świętego, traktowane było jako zewnętrzne ukazanie poczucia swojej grzeszności, skruchy, żalu i szczerego wyznania grzechów</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679259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53481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p>
          <a:p>
            <a:pPr>
              <a:spcAft>
                <a:spcPts val="600"/>
              </a:spcAft>
            </a:pP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II. FORMA DIALOGOWANA</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Oparta na wersetach biblijnych (</a:t>
            </a:r>
            <a:r>
              <a:rPr lang="pl-PL" sz="1800" dirty="0" err="1">
                <a:solidFill>
                  <a:srgbClr val="000000"/>
                </a:solidFill>
                <a:effectLst/>
                <a:latin typeface="Bookman Old Style" panose="02050604050505020204" pitchFamily="18" charset="0"/>
                <a:ea typeface="Times New Roman" panose="02020603050405020304" pitchFamily="18" charset="0"/>
              </a:rPr>
              <a:t>Jl</a:t>
            </a:r>
            <a:r>
              <a:rPr lang="pl-PL" sz="1800" dirty="0">
                <a:solidFill>
                  <a:srgbClr val="000000"/>
                </a:solidFill>
                <a:effectLst/>
                <a:latin typeface="Bookman Old Style" panose="02050604050505020204" pitchFamily="18" charset="0"/>
                <a:ea typeface="Times New Roman" panose="02020603050405020304" pitchFamily="18" charset="0"/>
              </a:rPr>
              <a:t> 2,17 i </a:t>
            </a:r>
            <a:r>
              <a:rPr lang="pl-PL" sz="1800" dirty="0" err="1">
                <a:solidFill>
                  <a:srgbClr val="000000"/>
                </a:solidFill>
                <a:effectLst/>
                <a:latin typeface="Bookman Old Style" panose="02050604050505020204" pitchFamily="18" charset="0"/>
                <a:ea typeface="Times New Roman" panose="02020603050405020304" pitchFamily="18" charset="0"/>
              </a:rPr>
              <a:t>Ps</a:t>
            </a:r>
            <a:r>
              <a:rPr lang="pl-PL" sz="1800" dirty="0">
                <a:solidFill>
                  <a:srgbClr val="000000"/>
                </a:solidFill>
                <a:effectLst/>
                <a:latin typeface="Bookman Old Style" panose="02050604050505020204" pitchFamily="18" charset="0"/>
                <a:ea typeface="Times New Roman" panose="02020603050405020304" pitchFamily="18" charset="0"/>
              </a:rPr>
              <a:t> 85,8)</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K: Zmiłuj się nad nami, Panie</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 Bo zgrzeszyliśmy przeciw Tobie</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K: Okaż nam, Panie, miłosierdzie swoje.</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W: I daj nam swoje zbawienie.</a:t>
            </a: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798951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2000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p>
          <a:p>
            <a:pPr>
              <a:spcAft>
                <a:spcPts val="600"/>
              </a:spcAft>
            </a:pP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III. KYRIE ELEJSON – tropowane</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Historycznie taka forma Kyrie ma swoje źródło w tropowaniu tej aklamacji począwszy od IX aż do XVI wieku. </a:t>
            </a:r>
          </a:p>
          <a:p>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r>
              <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Tropy - wstawki melodyczne dodawane wraz z nowym tekstem do melodii chorałowej, gł. w formie sylabicznej, rzadziej w postaci melizmatu; tropy dialogowane (XII w.), tzn. wstawki tekstowe pisane w formie dialogu, wpłynęły na rozwój dramatu liturgicznego;</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Ponieważ nie miało ono początkowo charakteru błagalnego (o czym później) lecz uwielbiający – dlatego też w tej formie aktu pokuty uwielbienie wysuwa się na pierwszy plan. Poza tym, w przeciwieństwie do innych, forma ta skierowana jest do Chrystusa, a nie do Boga Ojca. </a:t>
            </a: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4468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17045" y="1103481"/>
            <a:ext cx="9126955" cy="5078313"/>
          </a:xfrm>
          <a:prstGeom prst="rect">
            <a:avLst/>
          </a:prstGeom>
        </p:spPr>
        <p:txBody>
          <a:bodyPr wrap="square">
            <a:spAutoFit/>
          </a:bodyPr>
          <a:lstStyle/>
          <a:p>
            <a:pPr algn="ctr"/>
            <a:r>
              <a:rPr lang="pl-PL" sz="2000" dirty="0"/>
              <a:t>Szanowni Państwo,</a:t>
            </a:r>
          </a:p>
          <a:p>
            <a:pPr algn="ctr"/>
            <a:endParaRPr lang="pl-PL" sz="2000" dirty="0"/>
          </a:p>
          <a:p>
            <a:pPr algn="ctr"/>
            <a:endParaRPr lang="pl-PL" sz="2000" dirty="0"/>
          </a:p>
          <a:p>
            <a:pPr algn="ctr"/>
            <a:r>
              <a:rPr lang="pl-PL" sz="2000" dirty="0">
                <a:effectLst/>
                <a:latin typeface="Bookman Old Style" panose="02050604050505020204" pitchFamily="18" charset="0"/>
                <a:ea typeface="Times New Roman" panose="02020603050405020304" pitchFamily="18" charset="0"/>
              </a:rPr>
              <a:t>W Kościele w </a:t>
            </a:r>
            <a:r>
              <a:rPr lang="pl-PL" sz="2000" dirty="0">
                <a:latin typeface="Bookman Old Style" panose="02050604050505020204" pitchFamily="18" charset="0"/>
                <a:ea typeface="Times New Roman" panose="02020603050405020304" pitchFamily="18" charset="0"/>
              </a:rPr>
              <a:t>Polsce realizowany jest trzyletni (2019–2022) program </a:t>
            </a:r>
            <a:r>
              <a:rPr lang="pl-PL" sz="2000" dirty="0">
                <a:effectLst/>
                <a:latin typeface="Bookman Old Style" panose="02050604050505020204" pitchFamily="18" charset="0"/>
                <a:ea typeface="Times New Roman" panose="02020603050405020304" pitchFamily="18" charset="0"/>
              </a:rPr>
              <a:t>duszpasterski pod hasłem </a:t>
            </a:r>
            <a:r>
              <a:rPr lang="pl-PL" sz="2000" b="1" dirty="0">
                <a:effectLst/>
                <a:latin typeface="Bookman Old Style" panose="02050604050505020204" pitchFamily="18" charset="0"/>
                <a:ea typeface="Times New Roman" panose="02020603050405020304" pitchFamily="18" charset="0"/>
              </a:rPr>
              <a:t>Eucharystia daje życie.</a:t>
            </a:r>
            <a:r>
              <a:rPr lang="pl-PL" sz="2000" dirty="0">
                <a:effectLst/>
                <a:latin typeface="Bookman Old Style" panose="02050604050505020204" pitchFamily="18" charset="0"/>
                <a:ea typeface="Times New Roman" panose="02020603050405020304" pitchFamily="18" charset="0"/>
              </a:rPr>
              <a:t> Tegoroczne hasło brzmi: </a:t>
            </a:r>
            <a:r>
              <a:rPr lang="pl-PL" sz="2000" b="1" dirty="0">
                <a:effectLst/>
                <a:latin typeface="Bookman Old Style" panose="02050604050505020204" pitchFamily="18" charset="0"/>
                <a:ea typeface="Times New Roman" panose="02020603050405020304" pitchFamily="18" charset="0"/>
              </a:rPr>
              <a:t>Zgromadzeni na świętej wieczerzy. </a:t>
            </a:r>
            <a:endParaRPr lang="pl-PL" sz="2000" b="1" dirty="0">
              <a:latin typeface="Bookman Old Style" panose="02050604050505020204" pitchFamily="18" charset="0"/>
              <a:ea typeface="Times New Roman" panose="02020603050405020304" pitchFamily="18" charset="0"/>
            </a:endParaRPr>
          </a:p>
          <a:p>
            <a:pPr algn="ctr"/>
            <a:r>
              <a:rPr lang="pl-PL" sz="2000" dirty="0">
                <a:effectLst/>
                <a:latin typeface="Bookman Old Style" panose="02050604050505020204" pitchFamily="18" charset="0"/>
                <a:ea typeface="Times New Roman" panose="02020603050405020304" pitchFamily="18" charset="0"/>
              </a:rPr>
              <a:t>W ramach realizacji programu przewidziano pogłębienie wiedzy teologiczno-katechizmowej o Eucharystii u wiernych.</a:t>
            </a:r>
          </a:p>
          <a:p>
            <a:pPr algn="ctr"/>
            <a:endParaRPr lang="pl-PL" sz="2000" b="1" dirty="0">
              <a:effectLst/>
              <a:latin typeface="Bookman Old Style" panose="02050604050505020204" pitchFamily="18" charset="0"/>
              <a:ea typeface="Times New Roman" panose="02020603050405020304" pitchFamily="18" charset="0"/>
            </a:endParaRPr>
          </a:p>
          <a:p>
            <a:pPr algn="ctr"/>
            <a:r>
              <a:rPr lang="pl-PL" sz="2000" b="1" dirty="0">
                <a:latin typeface="Bookman Old Style" panose="02050604050505020204" pitchFamily="18" charset="0"/>
                <a:ea typeface="Times New Roman" panose="02020603050405020304" pitchFamily="18" charset="0"/>
              </a:rPr>
              <a:t>A zatem kolejna katecheza poświęcona Eucharystii.</a:t>
            </a:r>
            <a:endParaRPr lang="pl-PL" sz="2000" dirty="0">
              <a:effectLst/>
              <a:latin typeface="Bookman Old Style" panose="02050604050505020204" pitchFamily="18" charset="0"/>
              <a:ea typeface="Times New Roman" panose="02020603050405020304" pitchFamily="18" charset="0"/>
            </a:endParaRPr>
          </a:p>
          <a:p>
            <a:pPr algn="ctr"/>
            <a:endParaRPr lang="pl-PL" sz="2000" dirty="0">
              <a:latin typeface="Bookman Old Style" panose="02050604050505020204" pitchFamily="18" charset="0"/>
            </a:endParaRPr>
          </a:p>
          <a:p>
            <a:pPr algn="ctr"/>
            <a:r>
              <a:rPr lang="pl-PL" sz="2000" dirty="0">
                <a:latin typeface="Bookman Old Style" panose="02050604050505020204" pitchFamily="18" charset="0"/>
              </a:rPr>
              <a:t>Pozdrawiam serdecznie w nadziei rychłego spotkania w realnej, a nie tylko wirtualnej przestrzeni</a:t>
            </a:r>
          </a:p>
          <a:p>
            <a:pPr algn="ctr"/>
            <a:endParaRPr lang="pl-PL" sz="2000" dirty="0"/>
          </a:p>
          <a:p>
            <a:pPr algn="r"/>
            <a:r>
              <a:rPr lang="pl-PL" sz="2000" dirty="0"/>
              <a:t>Ks. Leszek </a:t>
            </a:r>
          </a:p>
          <a:p>
            <a:pPr algn="ctr"/>
            <a:endParaRPr lang="pl-PL" sz="2400" dirty="0"/>
          </a:p>
        </p:txBody>
      </p:sp>
      <p:sp>
        <p:nvSpPr>
          <p:cNvPr id="6" name="pole tekstowe 5"/>
          <p:cNvSpPr txBox="1"/>
          <p:nvPr/>
        </p:nvSpPr>
        <p:spPr>
          <a:xfrm>
            <a:off x="-5841" y="6366460"/>
            <a:ext cx="9144000" cy="47705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Ks. Leszek Szewczyk                                                                                                                                      Katecheza dla dorosłych</a:t>
            </a:r>
          </a:p>
          <a:p>
            <a:pPr algn="ctr"/>
            <a:endParaRPr lang="pl-PL" sz="1000" dirty="0"/>
          </a:p>
        </p:txBody>
      </p:sp>
    </p:spTree>
    <p:extLst>
      <p:ext uri="{BB962C8B-B14F-4D97-AF65-F5344CB8AC3E}">
        <p14:creationId xmlns:p14="http://schemas.microsoft.com/office/powerpoint/2010/main" val="375959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33558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AKT POKUTY (1)</a:t>
            </a: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III. KYRIE ELEJSON – tropowane</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Liczba wielu wezwań litanijnych obecnie została ograniczona do trzech:</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 Panie, który zostałeś posłany, aby uzdrowić skruszonych w sercu,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 Chryste, który przyszedłeś wzywać grzeszników,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K: Panie, który siedzisz po prawicy Ojca, aby się wstawiać za Twoim ludem,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W: Zmiłuj się nad nami.</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Oprócz tego Mszał polski podaje jeszcze dziesięć innych przykładów, a także zezwala na tworzenie własnych, opierających się jednak na tekstach liturgicznych danego dnia.</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Akt pokuty opuszcza się jeśli celebrację poprzedza inne działanie liturgiczne, np. procesja, pierwsza część obrzędów pogrzebowych w domu lub przed kościołem itp.</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600"/>
              </a:spcAft>
            </a:pP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556609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15860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AKT POKUTY (2</a:t>
            </a:r>
            <a:r>
              <a:rPr lang="pl-PL" sz="1800" dirty="0">
                <a:solidFill>
                  <a:srgbClr val="000000"/>
                </a:solidFill>
                <a:effectLst/>
                <a:latin typeface="Bookman Old Style" panose="02050604050505020204" pitchFamily="18" charset="0"/>
                <a:ea typeface="Times New Roman" panose="02020603050405020304" pitchFamily="18" charset="0"/>
              </a:rPr>
              <a:t>) - ASPERSJA (łac. </a:t>
            </a:r>
            <a:r>
              <a:rPr lang="pl-PL" sz="1800" dirty="0" err="1">
                <a:solidFill>
                  <a:srgbClr val="000000"/>
                </a:solidFill>
                <a:effectLst/>
                <a:latin typeface="Bookman Old Style" panose="02050604050505020204" pitchFamily="18" charset="0"/>
                <a:ea typeface="Times New Roman" panose="02020603050405020304" pitchFamily="18" charset="0"/>
              </a:rPr>
              <a:t>aspergo</a:t>
            </a:r>
            <a:r>
              <a:rPr lang="pl-PL" sz="1800" dirty="0">
                <a:solidFill>
                  <a:srgbClr val="000000"/>
                </a:solidFill>
                <a:effectLst/>
                <a:latin typeface="Bookman Old Style" panose="02050604050505020204" pitchFamily="18" charset="0"/>
                <a:ea typeface="Times New Roman" panose="02020603050405020304" pitchFamily="18" charset="0"/>
              </a:rPr>
              <a:t> – rozpraszać, pokrapiać)</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rPr>
              <a:t>	Jest to czwarta forma wyznania win, polegająca na pokropieniu wiernych pobłogosławioną wodą. Stosowana może być w niedziele podczas każdej Mszy Św. (od 1969 r. – wcześniej tylko podczas sumy).</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Najpierw używano wody święconej tylko do pokropienia domów. We wczesnym średniowieczu błogosławiono wodę w kościele przed Mszą i pokrapiano ją uczestników liturgii, a niekiedy również i budynek kościoła. Od XIII wieku zaczęto stosować nią także do innych czynności liturgicznych takich jak np. poświęcenia. Natomiast zwyczaj </a:t>
            </a:r>
            <a:r>
              <a:rPr lang="pl-PL" sz="1800" dirty="0" err="1">
                <a:solidFill>
                  <a:srgbClr val="000000"/>
                </a:solidFill>
                <a:effectLst/>
                <a:latin typeface="Bookman Old Style" panose="02050604050505020204" pitchFamily="18" charset="0"/>
                <a:ea typeface="Times New Roman" panose="02020603050405020304" pitchFamily="18" charset="0"/>
              </a:rPr>
              <a:t>aspersji</a:t>
            </a:r>
            <a:r>
              <a:rPr lang="pl-PL" sz="1800" dirty="0">
                <a:solidFill>
                  <a:srgbClr val="000000"/>
                </a:solidFill>
                <a:effectLst/>
                <a:latin typeface="Bookman Old Style" panose="02050604050505020204" pitchFamily="18" charset="0"/>
                <a:ea typeface="Times New Roman" panose="02020603050405020304" pitchFamily="18" charset="0"/>
              </a:rPr>
              <a:t> w trakcie Mszy datowany jest od średniowiecza, jako przypomnienie chrztu i jego znaczenia w życiu chrześcijańskim. Z pokropieniem łączono procesję wokół kościoła. Obrzęd ten rozwinął się szczególnie w zachodniej i północnej Europie. W diecezji mogunckiej natomiast, podczas takiej procesji niedzielnej pobłogosławioną wodę wylewano także na groby zmarłych. Niektóre z diecezji praktykowano tzw. „</a:t>
            </a:r>
            <a:r>
              <a:rPr lang="pl-PL" sz="1800" dirty="0" err="1">
                <a:solidFill>
                  <a:srgbClr val="000000"/>
                </a:solidFill>
                <a:effectLst/>
                <a:latin typeface="Bookman Old Style" panose="02050604050505020204" pitchFamily="18" charset="0"/>
                <a:ea typeface="Times New Roman" panose="02020603050405020304" pitchFamily="18" charset="0"/>
              </a:rPr>
              <a:t>benedictio</a:t>
            </a:r>
            <a:r>
              <a:rPr lang="pl-PL" sz="1800" dirty="0">
                <a:solidFill>
                  <a:srgbClr val="000000"/>
                </a:solidFill>
                <a:effectLst/>
                <a:latin typeface="Bookman Old Style" panose="02050604050505020204" pitchFamily="18" charset="0"/>
                <a:ea typeface="Times New Roman" panose="02020603050405020304" pitchFamily="18" charset="0"/>
              </a:rPr>
              <a:t> maior” czyli błogosławienie wody i pokropienie nią wiernych tylko w niektóre, najważniejsze uroczystości w roku.</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884886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909549"/>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br>
              <a:rPr lang="pl-PL" sz="1800" dirty="0">
                <a:solidFill>
                  <a:srgbClr val="000000"/>
                </a:solidFill>
                <a:effectLst/>
                <a:latin typeface="Bookman Old Style" panose="02050604050505020204" pitchFamily="18" charset="0"/>
                <a:ea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KYRIE ELEJSON</a:t>
            </a: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	</a:t>
            </a:r>
          </a:p>
          <a:p>
            <a:pPr>
              <a:spcAft>
                <a:spcPts val="600"/>
              </a:spcAft>
            </a:pPr>
            <a:r>
              <a:rPr lang="pl-PL" b="1"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Słowa te znane były i stosowane przez ludy pogańskie, które w sposób szczególny odnosiły je do słońca. Tytuł „</a:t>
            </a:r>
            <a:r>
              <a:rPr lang="pl-PL" sz="1800" dirty="0" err="1">
                <a:solidFill>
                  <a:srgbClr val="000000"/>
                </a:solidFill>
                <a:effectLst/>
                <a:latin typeface="Bookman Old Style" panose="02050604050505020204" pitchFamily="18" charset="0"/>
                <a:ea typeface="Times New Roman" panose="02020603050405020304" pitchFamily="18" charset="0"/>
              </a:rPr>
              <a:t>kyrios</a:t>
            </a:r>
            <a:r>
              <a:rPr lang="pl-PL" sz="1800" dirty="0">
                <a:solidFill>
                  <a:srgbClr val="000000"/>
                </a:solidFill>
                <a:effectLst/>
                <a:latin typeface="Bookman Old Style" panose="02050604050505020204" pitchFamily="18" charset="0"/>
                <a:ea typeface="Times New Roman" panose="02020603050405020304" pitchFamily="18" charset="0"/>
              </a:rPr>
              <a:t>” (pan) był stosowany w kultach misteryjnych (chociaż Grecy początkowo nie odnosili go do bogów, uważając się za niezależnych od nich). W czasach helleńskich stosowany był zarówno do ludzi jak i do bogów. Persowie okrzykiem „Kyrie, </a:t>
            </a:r>
            <a:r>
              <a:rPr lang="pl-PL" sz="1800" dirty="0" err="1">
                <a:solidFill>
                  <a:srgbClr val="000000"/>
                </a:solidFill>
                <a:effectLst/>
                <a:latin typeface="Bookman Old Style" panose="02050604050505020204" pitchFamily="18" charset="0"/>
                <a:ea typeface="Times New Roman" panose="02020603050405020304" pitchFamily="18" charset="0"/>
              </a:rPr>
              <a:t>elejson</a:t>
            </a:r>
            <a:r>
              <a:rPr lang="pl-PL" sz="1800" dirty="0">
                <a:solidFill>
                  <a:srgbClr val="000000"/>
                </a:solidFill>
                <a:effectLst/>
                <a:latin typeface="Bookman Old Style" panose="02050604050505020204" pitchFamily="18" charset="0"/>
                <a:ea typeface="Times New Roman" panose="02020603050405020304" pitchFamily="18" charset="0"/>
              </a:rPr>
              <a:t>” witali nowego króla. Tytułu takiego używali również królowie Agrypa I </a:t>
            </a:r>
            <a:r>
              <a:rPr lang="pl-PL" sz="1800" dirty="0" err="1">
                <a:solidFill>
                  <a:srgbClr val="000000"/>
                </a:solidFill>
                <a:effectLst/>
                <a:latin typeface="Bookman Old Style" panose="02050604050505020204" pitchFamily="18" charset="0"/>
                <a:ea typeface="Times New Roman" panose="02020603050405020304" pitchFamily="18" charset="0"/>
              </a:rPr>
              <a:t>i</a:t>
            </a:r>
            <a:r>
              <a:rPr lang="pl-PL" sz="1800" dirty="0">
                <a:solidFill>
                  <a:srgbClr val="000000"/>
                </a:solidFill>
                <a:effectLst/>
                <a:latin typeface="Bookman Old Style" panose="02050604050505020204" pitchFamily="18" charset="0"/>
                <a:ea typeface="Times New Roman" panose="02020603050405020304" pitchFamily="18" charset="0"/>
              </a:rPr>
              <a:t> Agrypa II. Również na Zachodzie słowo „</a:t>
            </a:r>
            <a:r>
              <a:rPr lang="pl-PL" sz="1800" dirty="0" err="1">
                <a:solidFill>
                  <a:srgbClr val="000000"/>
                </a:solidFill>
                <a:effectLst/>
                <a:latin typeface="Bookman Old Style" panose="02050604050505020204" pitchFamily="18" charset="0"/>
                <a:ea typeface="Times New Roman" panose="02020603050405020304" pitchFamily="18" charset="0"/>
              </a:rPr>
              <a:t>kyrie</a:t>
            </a:r>
            <a:r>
              <a:rPr lang="pl-PL" sz="1800" dirty="0">
                <a:solidFill>
                  <a:srgbClr val="000000"/>
                </a:solidFill>
                <a:effectLst/>
                <a:latin typeface="Bookman Old Style" panose="02050604050505020204" pitchFamily="18" charset="0"/>
                <a:ea typeface="Times New Roman" panose="02020603050405020304" pitchFamily="18" charset="0"/>
              </a:rPr>
              <a:t>” odnoszono do władców: królów i cesarzy. Słowami „Kyrie, </a:t>
            </a:r>
            <a:r>
              <a:rPr lang="pl-PL" sz="1800" dirty="0" err="1">
                <a:solidFill>
                  <a:srgbClr val="000000"/>
                </a:solidFill>
                <a:effectLst/>
                <a:latin typeface="Bookman Old Style" panose="02050604050505020204" pitchFamily="18" charset="0"/>
                <a:ea typeface="Times New Roman" panose="02020603050405020304" pitchFamily="18" charset="0"/>
              </a:rPr>
              <a:t>elejson</a:t>
            </a:r>
            <a:r>
              <a:rPr lang="pl-PL" sz="1800" dirty="0">
                <a:solidFill>
                  <a:srgbClr val="000000"/>
                </a:solidFill>
                <a:effectLst/>
                <a:latin typeface="Bookman Old Style" panose="02050604050505020204" pitchFamily="18" charset="0"/>
                <a:ea typeface="Times New Roman" panose="02020603050405020304" pitchFamily="18" charset="0"/>
              </a:rPr>
              <a:t>”, podobnie jak w Persji, witano króla podczas ingresu, czy powitania go podczas odwiedzin miasta. Okrzyki takie wydawano również witając także naczelnego wodza po zwycięstwie w wojnie czy bitwie. </a:t>
            </a: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244343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42764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GLORIA</a:t>
            </a:r>
            <a:br>
              <a:rPr lang="pl-PL" sz="1800" b="1" dirty="0">
                <a:solidFill>
                  <a:srgbClr val="000000"/>
                </a:solidFill>
                <a:effectLst/>
                <a:latin typeface="Bookman Old Style" panose="02050604050505020204" pitchFamily="18" charset="0"/>
                <a:ea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„Chwała na wysokości Bogu” (łac. „Gloria in </a:t>
            </a:r>
            <a:r>
              <a:rPr lang="pl-PL" sz="1800" dirty="0" err="1">
                <a:solidFill>
                  <a:srgbClr val="000000"/>
                </a:solidFill>
                <a:effectLst/>
                <a:latin typeface="Bookman Old Style" panose="02050604050505020204" pitchFamily="18" charset="0"/>
                <a:ea typeface="Times New Roman" panose="02020603050405020304" pitchFamily="18" charset="0"/>
              </a:rPr>
              <a:t>exelsis</a:t>
            </a:r>
            <a:r>
              <a:rPr lang="pl-PL" sz="1800" dirty="0">
                <a:solidFill>
                  <a:srgbClr val="000000"/>
                </a:solidFill>
                <a:effectLst/>
                <a:latin typeface="Bookman Old Style" panose="02050604050505020204" pitchFamily="18" charset="0"/>
                <a:ea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rPr>
              <a:t>Deo</a:t>
            </a:r>
            <a:r>
              <a:rPr lang="pl-PL" sz="1800" dirty="0">
                <a:solidFill>
                  <a:srgbClr val="000000"/>
                </a:solidFill>
                <a:effectLst/>
                <a:latin typeface="Bookman Old Style" panose="02050604050505020204" pitchFamily="18" charset="0"/>
                <a:ea typeface="Times New Roman" panose="02020603050405020304" pitchFamily="18" charset="0"/>
              </a:rPr>
              <a:t>”) to pierwsze słowa starożytnego hymnu kościelnego, powstałego najprawdopodobniej w III wieku. Ponieważ są to również słowa przejęte z hymnu śpiewanego przez aniołów w Łukaszowej relacji o narodzeni Jezusa (</a:t>
            </a:r>
            <a:r>
              <a:rPr lang="pl-PL" sz="1800" dirty="0" err="1">
                <a:solidFill>
                  <a:srgbClr val="000000"/>
                </a:solidFill>
                <a:effectLst/>
                <a:latin typeface="Bookman Old Style" panose="02050604050505020204" pitchFamily="18" charset="0"/>
                <a:ea typeface="Times New Roman" panose="02020603050405020304" pitchFamily="18" charset="0"/>
              </a:rPr>
              <a:t>Łk</a:t>
            </a:r>
            <a:r>
              <a:rPr lang="pl-PL" sz="1800" dirty="0">
                <a:solidFill>
                  <a:srgbClr val="000000"/>
                </a:solidFill>
                <a:effectLst/>
                <a:latin typeface="Bookman Old Style" panose="02050604050505020204" pitchFamily="18" charset="0"/>
                <a:ea typeface="Times New Roman" panose="02020603050405020304" pitchFamily="18" charset="0"/>
              </a:rPr>
              <a:t> 2,14), dlatego też niekiedy nazywane są one „hymnem anielskim”.</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Hymn ten śpiewany jest (rzadziej – odmawiany) we wszystkie niedziele oprócz Wielkiego Postu i Adwentu, w święta i uroczystości oraz podczas obchodów mających szczególny i uroczysty charakter.</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„Chwała na wysokości” nie powstało w związku ze Mszą. Najpierw bowiem należało do grona pieśni znajdujących się w skarbcu kościelnym. Hymn ten był jednym z wielu układanych i śpiewanych w pierwotnym Kościele, zanim upowszechnił się śpiew psalmów biblijnych. Dopiero później został włączony do liturgii Mszy.</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220726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4627421"/>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endParaRPr lang="pl-PL" b="1" dirty="0">
              <a:solidFill>
                <a:srgbClr val="000000"/>
              </a:solidFill>
              <a:latin typeface="Bookman Old Style" panose="02050604050505020204" pitchFamily="18" charset="0"/>
              <a:ea typeface="Times New Roman" panose="02020603050405020304" pitchFamily="18" charset="0"/>
            </a:endParaRPr>
          </a:p>
          <a:p>
            <a:pPr>
              <a:spcAft>
                <a:spcPts val="600"/>
              </a:spcAft>
            </a:pPr>
            <a:endParaRPr lang="pl-PL" sz="1800" b="1"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KOLEKTA</a:t>
            </a:r>
            <a:br>
              <a:rPr lang="pl-PL" sz="1800" b="1" dirty="0">
                <a:solidFill>
                  <a:srgbClr val="000000"/>
                </a:solidFill>
                <a:effectLst/>
                <a:latin typeface="Bookman Old Style" panose="02050604050505020204" pitchFamily="18" charset="0"/>
                <a:ea typeface="Times New Roman" panose="02020603050405020304" pitchFamily="18" charset="0"/>
              </a:rPr>
            </a:br>
            <a:endParaRPr lang="pl-PL" sz="1800" b="1" dirty="0">
              <a:solidFill>
                <a:srgbClr val="000000"/>
              </a:solidFill>
              <a:effectLst/>
              <a:latin typeface="Bookman Old Style" panose="02050604050505020204" pitchFamily="18" charset="0"/>
              <a:ea typeface="Times New Roman" panose="02020603050405020304" pitchFamily="18" charset="0"/>
            </a:endParaRPr>
          </a:p>
          <a:p>
            <a:pPr>
              <a:spcAft>
                <a:spcPts val="600"/>
              </a:spcAft>
            </a:pPr>
            <a:r>
              <a:rPr lang="pl-PL" b="1" dirty="0">
                <a:solidFill>
                  <a:srgbClr val="000000"/>
                </a:solidFill>
                <a:latin typeface="Bookman Old Style" panose="02050604050505020204" pitchFamily="18" charset="0"/>
                <a:ea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rPr>
              <a:t>Trudno określić, kiedy dokładnie wprowadzono tę modlitwę do liturgii Mszy. Nie znał jej jeszcze na przykład św. Augustyn w Afryce. Przyjmuje się, że pojawienie się kolekty należy łączyć z papieżem Leonem Wielkim (440-461). Wprowadzona modlitwa przed czytaniami była przygotowaniem na przyjęcie słowa Bożego. Kolekta również jak gdyby „zbiera” w jedną całość to wszystko, co do tej pory działo się w liturgii Mszy.</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529988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735416"/>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rPr>
              <a:t>KOLEKTA</a:t>
            </a:r>
            <a:br>
              <a:rPr lang="pl-PL" sz="1800" b="1" dirty="0">
                <a:solidFill>
                  <a:srgbClr val="000000"/>
                </a:solidFill>
                <a:effectLst/>
                <a:latin typeface="Bookman Old Style" panose="02050604050505020204" pitchFamily="18" charset="0"/>
                <a:ea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	Kolekta składa się z następujących elementów:</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a) </a:t>
            </a:r>
            <a:r>
              <a:rPr lang="pl-PL" sz="1800" dirty="0" err="1">
                <a:solidFill>
                  <a:srgbClr val="000000"/>
                </a:solidFill>
                <a:effectLst/>
                <a:latin typeface="Bookman Old Style" panose="02050604050505020204" pitchFamily="18" charset="0"/>
                <a:ea typeface="Times New Roman" panose="02020603050405020304" pitchFamily="18" charset="0"/>
              </a:rPr>
              <a:t>anakleza</a:t>
            </a:r>
            <a:r>
              <a:rPr lang="pl-PL" sz="1800" dirty="0">
                <a:solidFill>
                  <a:srgbClr val="000000"/>
                </a:solidFill>
                <a:effectLst/>
                <a:latin typeface="Bookman Old Style" panose="02050604050505020204" pitchFamily="18" charset="0"/>
                <a:ea typeface="Times New Roman" panose="02020603050405020304" pitchFamily="18" charset="0"/>
              </a:rPr>
              <a:t> (gr. </a:t>
            </a:r>
            <a:r>
              <a:rPr lang="pl-PL" sz="1800" dirty="0" err="1">
                <a:solidFill>
                  <a:srgbClr val="000000"/>
                </a:solidFill>
                <a:effectLst/>
                <a:latin typeface="Bookman Old Style" panose="02050604050505020204" pitchFamily="18" charset="0"/>
                <a:ea typeface="Times New Roman" panose="02020603050405020304" pitchFamily="18" charset="0"/>
              </a:rPr>
              <a:t>anakalein</a:t>
            </a:r>
            <a:r>
              <a:rPr lang="pl-PL" sz="1800" dirty="0">
                <a:solidFill>
                  <a:srgbClr val="000000"/>
                </a:solidFill>
                <a:effectLst/>
                <a:latin typeface="Bookman Old Style" panose="02050604050505020204" pitchFamily="18" charset="0"/>
                <a:ea typeface="Times New Roman" panose="02020603050405020304" pitchFamily="18" charset="0"/>
              </a:rPr>
              <a:t> – wołać, przywoływać) – inwokacja wyrażająca się w słowach: Stwórca, Wszechmocny, Wieczny itp.</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b) anamneza – przypominanie, </a:t>
            </a:r>
            <a:r>
              <a:rPr lang="pl-PL" sz="1800" dirty="0" err="1">
                <a:solidFill>
                  <a:srgbClr val="000000"/>
                </a:solidFill>
                <a:effectLst/>
                <a:latin typeface="Bookman Old Style" panose="02050604050505020204" pitchFamily="18" charset="0"/>
                <a:ea typeface="Times New Roman" panose="02020603050405020304" pitchFamily="18" charset="0"/>
              </a:rPr>
              <a:t>wspomnanie</a:t>
            </a:r>
            <a:r>
              <a:rPr lang="pl-PL" sz="1800" dirty="0">
                <a:solidFill>
                  <a:srgbClr val="000000"/>
                </a:solidFill>
                <a:effectLst/>
                <a:latin typeface="Bookman Old Style" panose="02050604050505020204" pitchFamily="18" charset="0"/>
                <a:ea typeface="Times New Roman" panose="02020603050405020304" pitchFamily="18" charset="0"/>
              </a:rPr>
              <a:t> dzieł, które Bóg dokonał w historii zbawienia (stąd często występujący zwrot „Deus, qui…” – „Boże, który…. [sprawiłeś, dokonałeś]” ). Jest to podstawowy element kolekty, który zarówno wiąże teraźniejszość z przeszłością, jak i wzbudza nadzieję na spełnienie zanoszonych próśb.</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c) prośba – związana z tajemnicą dnia oraz treścią anamnezy</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d) konkluzja – odniesienie modlitw do Jezusa Chrystusa jako podkreślenie Jego pośrednictwa (na wzór: </a:t>
            </a:r>
            <a:r>
              <a:rPr lang="pl-PL" sz="1800" dirty="0" err="1">
                <a:solidFill>
                  <a:srgbClr val="000000"/>
                </a:solidFill>
                <a:effectLst/>
                <a:latin typeface="Bookman Old Style" panose="02050604050505020204" pitchFamily="18" charset="0"/>
                <a:ea typeface="Times New Roman" panose="02020603050405020304" pitchFamily="18" charset="0"/>
              </a:rPr>
              <a:t>Rz</a:t>
            </a:r>
            <a:r>
              <a:rPr lang="pl-PL" sz="1800" dirty="0">
                <a:solidFill>
                  <a:srgbClr val="000000"/>
                </a:solidFill>
                <a:effectLst/>
                <a:latin typeface="Bookman Old Style" panose="02050604050505020204" pitchFamily="18" charset="0"/>
                <a:ea typeface="Times New Roman" panose="02020603050405020304" pitchFamily="18" charset="0"/>
              </a:rPr>
              <a:t> 1,8; 16,27; 2Kor 1,20; </a:t>
            </a:r>
            <a:r>
              <a:rPr lang="pl-PL" sz="1800" dirty="0" err="1">
                <a:solidFill>
                  <a:srgbClr val="000000"/>
                </a:solidFill>
                <a:effectLst/>
                <a:latin typeface="Bookman Old Style" panose="02050604050505020204" pitchFamily="18" charset="0"/>
                <a:ea typeface="Times New Roman" panose="02020603050405020304" pitchFamily="18" charset="0"/>
              </a:rPr>
              <a:t>Hbr</a:t>
            </a:r>
            <a:r>
              <a:rPr lang="pl-PL" sz="1800" dirty="0">
                <a:solidFill>
                  <a:srgbClr val="000000"/>
                </a:solidFill>
                <a:effectLst/>
                <a:latin typeface="Bookman Old Style" panose="02050604050505020204" pitchFamily="18" charset="0"/>
                <a:ea typeface="Times New Roman" panose="02020603050405020304" pitchFamily="18" charset="0"/>
              </a:rPr>
              <a:t> 7,25; 13,15; 1P 2,5; 4,11).</a:t>
            </a:r>
            <a:br>
              <a:rPr lang="pl-PL" sz="1800" dirty="0">
                <a:solidFill>
                  <a:srgbClr val="000000"/>
                </a:solidFill>
                <a:effectLst/>
                <a:latin typeface="Bookman Old Style" panose="02050604050505020204" pitchFamily="18" charset="0"/>
                <a:ea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rPr>
              <a:t>e) Amen – wypowiadane przez wiernych jako utożsamianie się i niejako złożenie swojego „podpisu” pod treścią modlitwy.</a:t>
            </a:r>
            <a:br>
              <a:rPr lang="pl-PL" sz="1800" dirty="0">
                <a:solidFill>
                  <a:srgbClr val="000000"/>
                </a:solidFill>
                <a:effectLst/>
                <a:latin typeface="Bookman Old Style" panose="02050604050505020204" pitchFamily="18" charset="0"/>
                <a:ea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393629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48314" y="2060848"/>
            <a:ext cx="9108504" cy="2308324"/>
          </a:xfrm>
          <a:prstGeom prst="rect">
            <a:avLst/>
          </a:prstGeom>
          <a:noFill/>
        </p:spPr>
        <p:txBody>
          <a:bodyPr wrap="square">
            <a:spAutoFit/>
          </a:bodyPr>
          <a:lstStyle/>
          <a:p>
            <a:pPr algn="ctr"/>
            <a:r>
              <a:rPr lang="pl-PL" b="1" dirty="0"/>
              <a:t>W prezentacji wykorzystano materiały ze stron internetowych:</a:t>
            </a:r>
          </a:p>
          <a:p>
            <a:pPr algn="ctr"/>
            <a:r>
              <a:rPr lang="pl-PL" b="1" dirty="0">
                <a:hlinkClick r:id="rId2"/>
              </a:rPr>
              <a:t>https://www.wiara.pl</a:t>
            </a:r>
            <a:endParaRPr lang="pl-PL" b="1" dirty="0"/>
          </a:p>
          <a:p>
            <a:pPr algn="ctr"/>
            <a:endParaRPr lang="pl-PL" b="1" dirty="0"/>
          </a:p>
          <a:p>
            <a:pPr algn="ctr"/>
            <a:r>
              <a:rPr lang="pl-PL" b="1" dirty="0">
                <a:hlinkClick r:id="rId3"/>
              </a:rPr>
              <a:t>https://deon.pl</a:t>
            </a:r>
            <a:endParaRPr lang="pl-PL" b="1" dirty="0"/>
          </a:p>
          <a:p>
            <a:pPr algn="ctr"/>
            <a:endParaRPr lang="pl-PL" b="1" dirty="0"/>
          </a:p>
          <a:p>
            <a:pPr algn="ctr"/>
            <a:endParaRPr lang="pl-PL" b="1" dirty="0"/>
          </a:p>
          <a:p>
            <a:pPr algn="ctr"/>
            <a:r>
              <a:rPr lang="pl-PL" b="1" dirty="0"/>
              <a:t>Dziękuję za uwagę</a:t>
            </a:r>
          </a:p>
          <a:p>
            <a:pPr algn="ctr"/>
            <a:r>
              <a:rPr lang="pl-PL" b="1" dirty="0"/>
              <a:t> </a:t>
            </a:r>
            <a:endParaRPr lang="pl-PL" dirty="0"/>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208278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376115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a:t>
            </a:r>
            <a:endParaRPr lang="pl-PL" sz="1800" b="1" i="1" dirty="0">
              <a:effectLst/>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06000"/>
              </a:lnSpc>
              <a:spcAft>
                <a:spcPts val="2100"/>
              </a:spcAft>
            </a:pPr>
            <a:b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Arial" panose="020B0604020202020204" pitchFamily="34" charset="0"/>
                <a:ea typeface="Times New Roman" panose="02020603050405020304" pitchFamily="18" charset="0"/>
              </a:rPr>
              <a:t>I. </a:t>
            </a:r>
            <a:r>
              <a:rPr lang="pl-PL" sz="2000" dirty="0">
                <a:solidFill>
                  <a:srgbClr val="000000"/>
                </a:solidFill>
                <a:effectLst/>
                <a:latin typeface="Bookman Old Style" panose="02050604050505020204" pitchFamily="18" charset="0"/>
                <a:ea typeface="Times New Roman" panose="02020603050405020304" pitchFamily="18" charset="0"/>
              </a:rPr>
              <a:t>OBRZĘDY WSTĘPNE </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II. LITURGIA SŁOWA</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III. LITURGIA EUCHARYSTYCZNA</a:t>
            </a:r>
          </a:p>
          <a:p>
            <a:pPr algn="ctr">
              <a:lnSpc>
                <a:spcPct val="106000"/>
              </a:lnSpc>
              <a:spcAft>
                <a:spcPts val="2100"/>
              </a:spcAft>
            </a:pPr>
            <a:r>
              <a:rPr lang="pl-PL" sz="2000" dirty="0">
                <a:solidFill>
                  <a:srgbClr val="000000"/>
                </a:solidFill>
                <a:effectLst/>
                <a:latin typeface="Bookman Old Style" panose="02050604050505020204" pitchFamily="18" charset="0"/>
                <a:ea typeface="Times New Roman" panose="02020603050405020304" pitchFamily="18" charset="0"/>
              </a:rPr>
              <a:t>IV. OBRZĘDY ZAKOŃCZENIA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80625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281720"/>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2100"/>
              </a:spcAft>
            </a:pPr>
            <a:r>
              <a:rPr lang="pl-PL" b="1" dirty="0">
                <a:solidFill>
                  <a:srgbClr val="000000"/>
                </a:solidFill>
                <a:effectLst/>
                <a:latin typeface="Bookman Old Style" panose="02050604050505020204" pitchFamily="18" charset="0"/>
                <a:ea typeface="Times New Roman" panose="02020603050405020304" pitchFamily="18" charset="0"/>
              </a:rPr>
              <a:t>Obrzędy wstępne</a:t>
            </a:r>
            <a:r>
              <a:rPr lang="pl-PL" dirty="0">
                <a:solidFill>
                  <a:srgbClr val="000000"/>
                </a:solidFill>
                <a:effectLst/>
                <a:latin typeface="Bookman Old Style" panose="02050604050505020204" pitchFamily="18" charset="0"/>
                <a:ea typeface="Times New Roman" panose="02020603050405020304" pitchFamily="18" charset="0"/>
              </a:rPr>
              <a:t> (</a:t>
            </a:r>
            <a:r>
              <a:rPr lang="pl-PL" dirty="0" err="1">
                <a:solidFill>
                  <a:srgbClr val="000000"/>
                </a:solidFill>
                <a:effectLst/>
                <a:latin typeface="Bookman Old Style" panose="02050604050505020204" pitchFamily="18" charset="0"/>
                <a:ea typeface="Times New Roman" panose="02020603050405020304" pitchFamily="18" charset="0"/>
              </a:rPr>
              <a:t>Ritus</a:t>
            </a:r>
            <a:r>
              <a:rPr lang="pl-PL" dirty="0">
                <a:solidFill>
                  <a:srgbClr val="000000"/>
                </a:solidFill>
                <a:effectLst/>
                <a:latin typeface="Bookman Old Style" panose="02050604050505020204" pitchFamily="18" charset="0"/>
                <a:ea typeface="Times New Roman" panose="02020603050405020304" pitchFamily="18" charset="0"/>
              </a:rPr>
              <a:t> </a:t>
            </a:r>
            <a:r>
              <a:rPr lang="pl-PL" dirty="0" err="1">
                <a:solidFill>
                  <a:srgbClr val="000000"/>
                </a:solidFill>
                <a:effectLst/>
                <a:latin typeface="Bookman Old Style" panose="02050604050505020204" pitchFamily="18" charset="0"/>
                <a:ea typeface="Times New Roman" panose="02020603050405020304" pitchFamily="18" charset="0"/>
              </a:rPr>
              <a:t>initiales</a:t>
            </a:r>
            <a:r>
              <a:rPr lang="pl-PL" dirty="0">
                <a:solidFill>
                  <a:srgbClr val="000000"/>
                </a:solidFill>
                <a:effectLst/>
                <a:latin typeface="Bookman Old Style" panose="02050604050505020204" pitchFamily="18" charset="0"/>
                <a:ea typeface="Times New Roman" panose="02020603050405020304" pitchFamily="18" charset="0"/>
              </a:rPr>
              <a:t>) mające charakter wstępu, wprowadzenia, przygotowania, zwane są inaczej obrzędami otwarcia lub liturgią zgromadzenia. W pierwszych wiekach chrześcijaństwa obrzędy takie nie istniały, a Eucharystię rozpoczynano od czytań biblijnych. </a:t>
            </a:r>
          </a:p>
          <a:p>
            <a:pPr>
              <a:spcAft>
                <a:spcPts val="2100"/>
              </a:spcAft>
            </a:pPr>
            <a:br>
              <a:rPr lang="pl-PL" dirty="0">
                <a:solidFill>
                  <a:srgbClr val="000000"/>
                </a:solidFill>
                <a:effectLst/>
                <a:latin typeface="Bookman Old Style" panose="02050604050505020204" pitchFamily="18" charset="0"/>
                <a:ea typeface="Times New Roman" panose="02020603050405020304" pitchFamily="18" charset="0"/>
              </a:rPr>
            </a:br>
            <a:r>
              <a:rPr lang="pl-PL" dirty="0">
                <a:solidFill>
                  <a:srgbClr val="000000"/>
                </a:solidFill>
                <a:effectLst/>
                <a:latin typeface="Bookman Old Style" panose="02050604050505020204" pitchFamily="18" charset="0"/>
                <a:ea typeface="Times New Roman" panose="02020603050405020304" pitchFamily="18" charset="0"/>
              </a:rPr>
              <a:t>W poszczególnych okresach obrzędy wstępne wyglądały następująco:</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I – III wiek </a:t>
            </a:r>
            <a:r>
              <a:rPr lang="pl-PL" dirty="0">
                <a:solidFill>
                  <a:srgbClr val="000000"/>
                </a:solidFill>
                <a:effectLst/>
                <a:latin typeface="Bookman Old Style" panose="02050604050505020204" pitchFamily="18" charset="0"/>
                <a:ea typeface="Times New Roman" panose="02020603050405020304" pitchFamily="18" charset="0"/>
              </a:rPr>
              <a:t>- Nie było obrzędów wstępnych</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IV wiek </a:t>
            </a:r>
            <a:r>
              <a:rPr lang="pl-PL" dirty="0">
                <a:solidFill>
                  <a:srgbClr val="000000"/>
                </a:solidFill>
                <a:effectLst/>
                <a:latin typeface="Bookman Old Style" panose="02050604050505020204" pitchFamily="18" charset="0"/>
                <a:ea typeface="Times New Roman" panose="02020603050405020304" pitchFamily="18" charset="0"/>
              </a:rPr>
              <a:t>- Pozdrowienie przez celebransa</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V – VI wiek </a:t>
            </a:r>
            <a:r>
              <a:rPr lang="pl-PL" dirty="0">
                <a:solidFill>
                  <a:srgbClr val="000000"/>
                </a:solidFill>
                <a:effectLst/>
                <a:latin typeface="Bookman Old Style" panose="02050604050505020204" pitchFamily="18" charset="0"/>
                <a:ea typeface="Times New Roman" panose="02020603050405020304" pitchFamily="18" charset="0"/>
              </a:rPr>
              <a:t>- Śpiew na wejście, modlitwy litanijne (Kyrie) „Gloria” Kolekta: zamknięcie śpiewu na wejście</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VII – VIII wiek </a:t>
            </a:r>
            <a:r>
              <a:rPr lang="pl-PL" dirty="0">
                <a:solidFill>
                  <a:srgbClr val="000000"/>
                </a:solidFill>
                <a:effectLst/>
                <a:latin typeface="Bookman Old Style" panose="02050604050505020204" pitchFamily="18" charset="0"/>
                <a:ea typeface="Times New Roman" panose="02020603050405020304" pitchFamily="18" charset="0"/>
              </a:rPr>
              <a:t>– Śpiew, Przybycie celebransa, ukłon, pocałunek ołtarza, Kolekta</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IX – XI wiek </a:t>
            </a:r>
            <a:r>
              <a:rPr lang="pl-PL" dirty="0">
                <a:solidFill>
                  <a:srgbClr val="000000"/>
                </a:solidFill>
                <a:effectLst/>
                <a:latin typeface="Bookman Old Style" panose="02050604050505020204" pitchFamily="18" charset="0"/>
                <a:ea typeface="Times New Roman" panose="02020603050405020304" pitchFamily="18" charset="0"/>
              </a:rPr>
              <a:t>- Świece, krzyż procesyjny – ustawiane na ołtarzu, Śpiew, Modlitwy u stopni ołtarza, Okadzanie ołtarza. 9-krotne Kyrie </a:t>
            </a:r>
            <a:r>
              <a:rPr lang="pl-PL" dirty="0" err="1">
                <a:solidFill>
                  <a:srgbClr val="000000"/>
                </a:solidFill>
                <a:effectLst/>
                <a:latin typeface="Bookman Old Style" panose="02050604050505020204" pitchFamily="18" charset="0"/>
                <a:ea typeface="Times New Roman" panose="02020603050405020304" pitchFamily="18" charset="0"/>
              </a:rPr>
              <a:t>elejson</a:t>
            </a:r>
            <a:r>
              <a:rPr lang="pl-PL" dirty="0">
                <a:solidFill>
                  <a:srgbClr val="000000"/>
                </a:solidFill>
                <a:effectLst/>
                <a:latin typeface="Bookman Old Style" panose="02050604050505020204" pitchFamily="18" charset="0"/>
                <a:ea typeface="Times New Roman" panose="02020603050405020304" pitchFamily="18" charset="0"/>
              </a:rPr>
              <a:t>, Gloria, Kolekta</a:t>
            </a:r>
            <a:br>
              <a:rPr lang="pl-PL" dirty="0">
                <a:solidFill>
                  <a:srgbClr val="000000"/>
                </a:solidFill>
                <a:effectLst/>
                <a:latin typeface="Bookman Old Style" panose="02050604050505020204" pitchFamily="18" charset="0"/>
                <a:ea typeface="Times New Roman" panose="02020603050405020304" pitchFamily="18" charset="0"/>
              </a:rPr>
            </a:br>
            <a:r>
              <a:rPr lang="pl-PL" b="1" dirty="0">
                <a:solidFill>
                  <a:srgbClr val="000000"/>
                </a:solidFill>
                <a:effectLst/>
                <a:latin typeface="Bookman Old Style" panose="02050604050505020204" pitchFamily="18" charset="0"/>
                <a:ea typeface="Times New Roman" panose="02020603050405020304" pitchFamily="18" charset="0"/>
              </a:rPr>
              <a:t>XII – XIV wiek </a:t>
            </a:r>
            <a:r>
              <a:rPr lang="pl-PL" dirty="0">
                <a:solidFill>
                  <a:srgbClr val="000000"/>
                </a:solidFill>
                <a:effectLst/>
                <a:latin typeface="Bookman Old Style" panose="02050604050505020204" pitchFamily="18" charset="0"/>
                <a:ea typeface="Times New Roman" panose="02020603050405020304" pitchFamily="18" charset="0"/>
              </a:rPr>
              <a:t>- Umiejscowienie świec na stałe na ołtarzu, Śpiew, PS 42; Confiteor, 2 modlitwy, Okadzanie, Kyrie </a:t>
            </a:r>
            <a:r>
              <a:rPr lang="pl-PL" dirty="0" err="1">
                <a:solidFill>
                  <a:srgbClr val="000000"/>
                </a:solidFill>
                <a:effectLst/>
                <a:latin typeface="Bookman Old Style" panose="02050604050505020204" pitchFamily="18" charset="0"/>
                <a:ea typeface="Times New Roman" panose="02020603050405020304" pitchFamily="18" charset="0"/>
              </a:rPr>
              <a:t>elejson</a:t>
            </a:r>
            <a:r>
              <a:rPr lang="pl-PL" dirty="0">
                <a:solidFill>
                  <a:srgbClr val="000000"/>
                </a:solidFill>
                <a:effectLst/>
                <a:latin typeface="Bookman Old Style" panose="02050604050505020204" pitchFamily="18" charset="0"/>
                <a:ea typeface="Times New Roman" panose="02020603050405020304" pitchFamily="18" charset="0"/>
              </a:rPr>
              <a:t>, Gloria, Kolekta</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3321845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5321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ct val="106000"/>
              </a:lnSpc>
              <a:spcAft>
                <a:spcPts val="800"/>
              </a:spcAft>
            </a:pPr>
            <a:endPar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lnSpc>
                <a:spcPct val="106000"/>
              </a:lnSpc>
              <a:spcAft>
                <a:spcPts val="8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I PIEŚŃ NA WEJŚCIE </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ts val="1680"/>
              </a:lnSpc>
              <a:spcAft>
                <a:spcPts val="2100"/>
              </a:spcAft>
            </a:pP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Nazwa "procesja" pochodzi od łacińskiego słowa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procedere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oznaczającego iść, postępować naprzód, iść w górę, kroczyć dalej. Jest to akt religijny bardzo rozpowszechnionym w świecie religii. Ów akt rytualny ma charakter wspólnotowy.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Procesji mogą towarzyszyć jej śpiewy i modlitwy, mające formę błagalną lub formę uwielbienia. Wyraża ona duchową podróż, jest rodzajem świętej wędrówki, podróży w kierunku ziemi obiecanej, wejścia do sanktuarium, do obrzędu wtajemniczenia. Innym celem procesji jest towarzyszenie bóstwu w jego wyjściu poza sanktuarium, aby nawiedzić lud.</a:t>
            </a:r>
            <a:br>
              <a:rPr lang="pl-PL"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49971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7561365"/>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ct val="106000"/>
              </a:lnSpc>
              <a:spcAft>
                <a:spcPts val="8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I PIEŚŃ NA WEJŚCIE </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Oprócz zwykłych procesji mających miejsce podczas Eucharystii w ciągu roku liturgicznego występują również procesje okazjonalne, związane z niektórymi szczególnymi dniami lub uroczystościami. Należą do nich: </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rezurekcyjna – w Wielką Sobotę po Wigilii Paschalnej lub w poranek Wielkanocny, </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Bożego Ciała – a także w czasie oktawy tej Uroczystości,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żałobna – na cmentarz, po Nieszporach Uroczystości Wszystkich Świętych, </a:t>
            </a:r>
          </a:p>
          <a:p>
            <a:pPr>
              <a:spcAft>
                <a:spcPts val="21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Procesja błagalna - Początkowo procesja błagalna określana była terminem „litania” (od greckiego „lite” – prośba). Nazwa procesja pojawiła się dopiero w XII w.</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dniu św. Marka (25 kwietnia) – tzw. „litania maior”</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w dni krzyżowe (przed Wniebowstąpieniem Pańskim) – tzw.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litaniae</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minores</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Procesję nazywamy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teoforyczną</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jeśli celebrans niesie podczas niej Najświętszy Sakrament. Takimi procesjami są m.in. : rezurekcyjna, Bożego Ciała oraz w Polsce również procesja po sumie odpustowej.</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ct val="106000"/>
              </a:lnSpc>
              <a:spcAft>
                <a:spcPts val="2100"/>
              </a:spcAft>
            </a:pP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134384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602780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POZDROWIENIE OŁTARZA</a:t>
            </a:r>
            <a:b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Ucałowanie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Pocałunek składany na ołtarzu był jednym ze zwyczajów pogańskich, podobnie jak i całowanie progu świątyni. Również rzeźbom bóstw oddawano cześć poprzez przesyłanie im pocałunku na odległość. Innym powszechnie stosowanym pocałunkiem było ucałowanie stołu rodzinnego przed rozpoczęciem posiłku.</a:t>
            </a: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Chrześcijanie przejęli ten zwyczaj ucałowania ołtarza na początku Eucharystii. W starożytności ołtarz był dla wiernych przedmiotem czci. Uchodził on bowiem za symbol Chrystusa i Jego ofiary. Świętość ołtarza jeszcze mocniej podkreślano w IV wieku przez wprowadzenie zwyczaju poświęcenia względnie konsekrowania go. Również pod koniec IV wieku ucałowania ołtarza stał się już czymś powszechnie praktykowanym. Przyczynił się do tego między innymi św. Ambroży, także traktujący ołtarz jako symbol Chrystusa. Prawie do końca pierwszego tysiąclecia chrześcijaństwa kapłan stał za ołtarzem i odprawiał Mszę twarzą do wiernych. W XI wieku nastąpiło przesunięcie ołtarza do ściany absydy, ze względu na nadbudowę ołtarzową, o której będzie mowa nieco dalej. Od tej pory, aż do Soboru Watykańskiego II kapłani sprawowali Najświętszą Ofiarę odwróceni plecami do ludu.</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467674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650778"/>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POZDROWIENIE OŁTARZA</a:t>
            </a:r>
            <a:b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Ucałowanie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600"/>
              </a:spcAft>
            </a:pPr>
            <a:r>
              <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Pocałunek ołtarza wiązał się zwykle z ucałowaniem Ewangelii, którą zwykle na ołtarzu kładziono. Od XII wieku składano także pocałunek na krzyżu stawianym także na ołtarzu. Pod koniec średniowiecza zamiast krzyża całowano obraz ukrzyżowania, który znajdował się w mszale, po prefacji. Zarówno wspomnianym pocałunkom jak i uczczeniu krzyża towarzyszyły przewidziane formuły modlitewne.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Ucałowanie ołtarza, praktykowane najpierw jedynie na początku Mszy Św. w późniejszym czasie rozszerzono o dwa następne: w Modlitwie eucharystycznej i po odejściu od ołtarza na zakończenie Mszy. Od XI wieku natomiast składanych pocałunków było jeszcze więcej.</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600"/>
              </a:spcAft>
            </a:pPr>
            <a:r>
              <a:rPr lang="pl-PL" dirty="0">
                <a:solidFill>
                  <a:srgbClr val="000000"/>
                </a:solidFill>
                <a:latin typeface="Bookman Old Style" panose="02050604050505020204" pitchFamily="18" charset="0"/>
                <a:ea typeface="Times New Roman" panose="02020603050405020304" pitchFamily="18" charset="0"/>
                <a:cs typeface="Times New Roman" panose="02020603050405020304" pitchFamily="18" charset="0"/>
              </a:rPr>
              <a:t>	</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Ucałowanie traktowane było, i jest nadal, jako oznaka szacunku oraz czci. Mensa ołtarzowa jest bowiem „miejscem” Ofiary eucharystycznej, a pocałunek – pozdrowieniem Chrystusa. </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1948690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pole tekstowe 4">
            <a:extLst>
              <a:ext uri="{FF2B5EF4-FFF2-40B4-BE49-F238E27FC236}">
                <a16:creationId xmlns:a16="http://schemas.microsoft.com/office/drawing/2014/main" id="{B6310ED4-0C3E-4DB9-8DC5-39BFC1506DD8}"/>
              </a:ext>
            </a:extLst>
          </p:cNvPr>
          <p:cNvSpPr txBox="1"/>
          <p:nvPr/>
        </p:nvSpPr>
        <p:spPr>
          <a:xfrm>
            <a:off x="0" y="6534835"/>
            <a:ext cx="9144000" cy="30777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r"/>
            <a:r>
              <a:rPr lang="pl-PL" sz="1400" dirty="0"/>
              <a:t>Ks. Leszek Szewczyk </a:t>
            </a:r>
          </a:p>
        </p:txBody>
      </p:sp>
      <p:sp>
        <p:nvSpPr>
          <p:cNvPr id="10" name="pole tekstowe 9">
            <a:extLst>
              <a:ext uri="{FF2B5EF4-FFF2-40B4-BE49-F238E27FC236}">
                <a16:creationId xmlns:a16="http://schemas.microsoft.com/office/drawing/2014/main" id="{0CCF0F15-570C-49FE-BB31-D354D6D2A6E8}"/>
              </a:ext>
            </a:extLst>
          </p:cNvPr>
          <p:cNvSpPr txBox="1"/>
          <p:nvPr/>
        </p:nvSpPr>
        <p:spPr>
          <a:xfrm>
            <a:off x="120348" y="548680"/>
            <a:ext cx="9001000" cy="5435334"/>
          </a:xfrm>
          <a:prstGeom prst="rect">
            <a:avLst/>
          </a:prstGeom>
          <a:noFill/>
        </p:spPr>
        <p:txBody>
          <a:bodyPr wrap="square">
            <a:spAutoFit/>
          </a:bodyPr>
          <a:lstStyle/>
          <a:p>
            <a:pPr>
              <a:lnSpc>
                <a:spcPct val="106000"/>
              </a:lnSpc>
              <a:spcAft>
                <a:spcPts val="2100"/>
              </a:spcAft>
            </a:pPr>
            <a:r>
              <a:rPr lang="pl-PL" sz="20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a:t>
            </a:r>
            <a:r>
              <a:rPr lang="pl-PL" sz="2000" b="1" i="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SCHEMAT MSZY ŚWIĘTEJ </a:t>
            </a:r>
            <a:r>
              <a:rPr lang="pl-PL" sz="1800" dirty="0">
                <a:solidFill>
                  <a:srgbClr val="000000"/>
                </a:solidFill>
                <a:effectLst/>
                <a:latin typeface="Arial" panose="020B0604020202020204" pitchFamily="34" charset="0"/>
                <a:ea typeface="Times New Roman" panose="02020603050405020304" pitchFamily="18" charset="0"/>
              </a:rPr>
              <a:t> - </a:t>
            </a:r>
            <a:r>
              <a:rPr lang="pl-PL" sz="2000" b="1" i="1" dirty="0">
                <a:solidFill>
                  <a:srgbClr val="000000"/>
                </a:solidFill>
                <a:effectLst/>
                <a:latin typeface="Bookman Old Style" panose="02050604050505020204" pitchFamily="18" charset="0"/>
                <a:ea typeface="Times New Roman" panose="02020603050405020304" pitchFamily="18" charset="0"/>
              </a:rPr>
              <a:t>OBRZĘDY WSTĘPNE </a:t>
            </a:r>
          </a:p>
          <a:p>
            <a:pPr>
              <a:lnSpc>
                <a:spcPts val="1680"/>
              </a:lnSpc>
              <a:spcAft>
                <a:spcPts val="600"/>
              </a:spcAft>
            </a:pP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POZDROWIENIE OŁTARZA</a:t>
            </a:r>
            <a:b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r>
              <a:rPr lang="pl-PL" sz="1800" b="1"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Ucałowanie</a:t>
            </a:r>
            <a:b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pPr>
              <a:spcAft>
                <a:spcPts val="600"/>
              </a:spcAft>
            </a:pP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Ołtarzem pierwotnie był drewniany stół. Od IV wieku zaczęto wykonywać ołtarze z metalu lub kamienia. W epoce Karolingów ołtarz powoli zatracał kształt stołu, przyjmując kształt sarkofagu. Epoka romańska zapoczątkowała nadbudowywanie górnej części ołtarza (tzw. </a:t>
            </a:r>
            <a:r>
              <a:rPr lang="pl-PL" sz="1800" dirty="0" err="1">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retabulun</a:t>
            </a:r>
            <a:r>
              <a:rPr lang="pl-PL" sz="18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t>). Rozwinęła się ona w gotyku przyjmując kształt szafy z obrazem lub figurami w środku i z otwierającymi się skrzydłami, pokrytymi płaskorzeźbami (tzw. tryptyki i poliptyki). W renesansie nadbudowa ta stała się wielopiętrowa, z kolumnami, barok zaś i rokoko podkreśliły dodatkowo pion i dodały bogatą ornamentykę.</a:t>
            </a:r>
            <a:endParaRPr lang="pl-PL" sz="1800" dirty="0">
              <a:effectLst/>
              <a:latin typeface="Bookman Old Style" panose="02050604050505020204" pitchFamily="18" charset="0"/>
              <a:ea typeface="Calibri" panose="020F0502020204030204" pitchFamily="34" charset="0"/>
              <a:cs typeface="Times New Roman" panose="02020603050405020304" pitchFamily="18" charset="0"/>
            </a:endParaRPr>
          </a:p>
          <a:p>
            <a:r>
              <a:rPr lang="pl-PL" sz="1800" dirty="0">
                <a:solidFill>
                  <a:srgbClr val="000000"/>
                </a:solidFill>
                <a:effectLst/>
                <a:latin typeface="Bookman Old Style" panose="02050604050505020204" pitchFamily="18" charset="0"/>
                <a:ea typeface="Times New Roman" panose="02020603050405020304" pitchFamily="18" charset="0"/>
              </a:rPr>
              <a:t>	Wraz z rozwojem kultu świętych zaczęto w ołtarzach umieszczać ich relikwie (od IX wieku), co w konsekwencji powodowało, że składany na ołtarzu pocałunek był również oddaniem czci także świętym.</a:t>
            </a: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br>
              <a:rPr lang="pl-PL" sz="2000" dirty="0">
                <a:solidFill>
                  <a:srgbClr val="000000"/>
                </a:solidFill>
                <a:effectLst/>
                <a:latin typeface="Bookman Old Style" panose="02050604050505020204" pitchFamily="18" charset="0"/>
                <a:ea typeface="Times New Roman" panose="02020603050405020304" pitchFamily="18" charset="0"/>
                <a:cs typeface="Times New Roman" panose="02020603050405020304" pitchFamily="18" charset="0"/>
              </a:rPr>
            </a:br>
            <a:endParaRPr lang="pl-PL" sz="2000" dirty="0">
              <a:latin typeface="Bookman Old Style" panose="02050604050505020204" pitchFamily="18" charset="0"/>
            </a:endParaRPr>
          </a:p>
        </p:txBody>
      </p:sp>
      <p:sp>
        <p:nvSpPr>
          <p:cNvPr id="11" name="pole tekstowe 10">
            <a:extLst>
              <a:ext uri="{FF2B5EF4-FFF2-40B4-BE49-F238E27FC236}">
                <a16:creationId xmlns:a16="http://schemas.microsoft.com/office/drawing/2014/main" id="{0AA4A5D1-7E30-41FE-847B-C33031F0D1E7}"/>
              </a:ext>
            </a:extLst>
          </p:cNvPr>
          <p:cNvSpPr txBox="1"/>
          <p:nvPr/>
        </p:nvSpPr>
        <p:spPr>
          <a:xfrm>
            <a:off x="-4" y="0"/>
            <a:ext cx="9144000" cy="3231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endParaRPr lang="pl-PL" sz="100" dirty="0"/>
          </a:p>
          <a:p>
            <a:pPr algn="ctr"/>
            <a:r>
              <a:rPr lang="pl-PL" sz="1400" dirty="0"/>
              <a:t>        Parafia NSPJ Mysłowice                                                                                                                                   Katecheza dla dorosłych</a:t>
            </a:r>
          </a:p>
        </p:txBody>
      </p:sp>
      <p:pic>
        <p:nvPicPr>
          <p:cNvPr id="12" name="Obraz 11">
            <a:extLst>
              <a:ext uri="{FF2B5EF4-FFF2-40B4-BE49-F238E27FC236}">
                <a16:creationId xmlns:a16="http://schemas.microsoft.com/office/drawing/2014/main" id="{9F904F16-4FA8-4033-A021-6AB8983182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
            <a:ext cx="252536" cy="342146"/>
          </a:xfrm>
          <a:prstGeom prst="rect">
            <a:avLst/>
          </a:prstGeom>
        </p:spPr>
      </p:pic>
    </p:spTree>
    <p:extLst>
      <p:ext uri="{BB962C8B-B14F-4D97-AF65-F5344CB8AC3E}">
        <p14:creationId xmlns:p14="http://schemas.microsoft.com/office/powerpoint/2010/main" val="2559838426"/>
      </p:ext>
    </p:extLst>
  </p:cSld>
  <p:clrMapOvr>
    <a:masterClrMapping/>
  </p:clrMapOvr>
</p:sld>
</file>

<file path=ppt/theme/theme1.xml><?xml version="1.0" encoding="utf-8"?>
<a:theme xmlns:a="http://schemas.openxmlformats.org/drawingml/2006/main" name="strony slajdów-wykład 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2312</TotalTime>
  <Words>3392</Words>
  <Application>Microsoft Office PowerPoint</Application>
  <PresentationFormat>Pokaz na ekranie (4:3)</PresentationFormat>
  <Paragraphs>191</Paragraphs>
  <Slides>26</Slides>
  <Notes>1</Notes>
  <HiddenSlides>0</HiddenSlides>
  <MMClips>0</MMClips>
  <ScaleCrop>false</ScaleCrop>
  <HeadingPairs>
    <vt:vector size="6" baseType="variant">
      <vt:variant>
        <vt:lpstr>Używane czcionki</vt:lpstr>
      </vt:variant>
      <vt:variant>
        <vt:i4>3</vt:i4>
      </vt:variant>
      <vt:variant>
        <vt:lpstr>Motyw</vt:lpstr>
      </vt:variant>
      <vt:variant>
        <vt:i4>2</vt:i4>
      </vt:variant>
      <vt:variant>
        <vt:lpstr>Tytuły slajdów</vt:lpstr>
      </vt:variant>
      <vt:variant>
        <vt:i4>26</vt:i4>
      </vt:variant>
    </vt:vector>
  </HeadingPairs>
  <TitlesOfParts>
    <vt:vector size="31" baseType="lpstr">
      <vt:lpstr>Arial</vt:lpstr>
      <vt:lpstr>Bookman Old Style</vt:lpstr>
      <vt:lpstr>Calibri</vt:lpstr>
      <vt:lpstr>strony slajdów-wykład 1</vt:lpstr>
      <vt:lpstr>1_Motyw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ING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Kłos Aleksandra</dc:creator>
  <cp:lastModifiedBy>Leszek Szewczyk</cp:lastModifiedBy>
  <cp:revision>118</cp:revision>
  <dcterms:created xsi:type="dcterms:W3CDTF">2012-07-13T08:02:20Z</dcterms:created>
  <dcterms:modified xsi:type="dcterms:W3CDTF">2021-02-25T19:56:13Z</dcterms:modified>
</cp:coreProperties>
</file>