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56" r:id="rId3"/>
    <p:sldId id="345" r:id="rId4"/>
    <p:sldId id="381" r:id="rId5"/>
    <p:sldId id="383" r:id="rId6"/>
    <p:sldId id="384" r:id="rId7"/>
    <p:sldId id="386" r:id="rId8"/>
    <p:sldId id="385" r:id="rId9"/>
    <p:sldId id="387" r:id="rId10"/>
    <p:sldId id="388" r:id="rId11"/>
    <p:sldId id="389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382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2F2F2"/>
    <a:srgbClr val="FF9900"/>
    <a:srgbClr val="FFCC99"/>
    <a:srgbClr val="FFFFFF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B8081-C945-43DA-833E-C63117B759A2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9E1E-3FA3-4BC7-A818-2BA7262EC89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10" name="Symbol zastępczy obrazu slajdu 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11" name="Symbol zastępczy nagłówka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12" name="Symbol zastępczy notatek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0498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E1E-3FA3-4BC7-A818-2BA7262EC89E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0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323528" y="6237312"/>
            <a:ext cx="2890664" cy="36512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Ks. dr hab. Leszek Szewczyk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6228184" y="5589240"/>
            <a:ext cx="2736304" cy="95933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dirty="0"/>
              <a:t>Wydział Teologiczny UŚ</a:t>
            </a:r>
          </a:p>
          <a:p>
            <a:r>
              <a:rPr lang="pl-PL" dirty="0"/>
              <a:t>Studia Doktoranckie</a:t>
            </a:r>
          </a:p>
          <a:p>
            <a:r>
              <a:rPr lang="pl-PL" dirty="0"/>
              <a:t>Rok II</a:t>
            </a:r>
          </a:p>
        </p:txBody>
      </p:sp>
      <p:sp>
        <p:nvSpPr>
          <p:cNvPr id="7" name="Schemat blokowy: proces 6"/>
          <p:cNvSpPr/>
          <p:nvPr userDrawn="1"/>
        </p:nvSpPr>
        <p:spPr>
          <a:xfrm>
            <a:off x="-4556" y="908720"/>
            <a:ext cx="9144000" cy="147674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Dydaktyka teologii</a:t>
            </a:r>
          </a:p>
        </p:txBody>
      </p:sp>
      <p:sp>
        <p:nvSpPr>
          <p:cNvPr id="8" name="Schemat blokowy: proces 7"/>
          <p:cNvSpPr/>
          <p:nvPr userDrawn="1"/>
        </p:nvSpPr>
        <p:spPr>
          <a:xfrm>
            <a:off x="-4556" y="2418428"/>
            <a:ext cx="9144000" cy="61148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Wykład</a:t>
            </a:r>
            <a:r>
              <a:rPr lang="pl-PL" sz="2400" baseline="0" dirty="0">
                <a:solidFill>
                  <a:schemeClr val="bg1"/>
                </a:solidFill>
              </a:rPr>
              <a:t> 1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8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90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150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E870-9628-4C77-A067-87332E1DF4F1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5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AA58-808F-4267-A670-8429C600B4FF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D6F7-1AFA-41BD-85C4-119C0901E9F7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153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BBFE-EA65-4284-8DB6-020B1AEA34AE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61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F14F-D74E-498E-AA96-E455FFBD268D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36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8C4E-6147-4981-A33D-91F5BA71BEEE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970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472-3588-459B-BC6A-CC8DCD5716C2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93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162-37B7-406A-801A-9379C42CA89C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29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67544" y="5373216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0" y="3933056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259632" y="4581128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565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C18B-9F85-45F6-BAA9-CE0C5CAA3728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917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435A-8F31-4C90-A79D-C6B84094D0F3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8757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459B-78B4-4990-AE98-575494A2B2E7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0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oliniowy 8"/>
          <p:cNvCxnSpPr/>
          <p:nvPr userDrawn="1"/>
        </p:nvCxnSpPr>
        <p:spPr>
          <a:xfrm>
            <a:off x="0" y="836712"/>
            <a:ext cx="9144000" cy="0"/>
          </a:xfrm>
          <a:prstGeom prst="line">
            <a:avLst/>
          </a:prstGeom>
          <a:ln w="1270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43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97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96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887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96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9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23.03.2021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83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Łącznik prostoliniowy 10"/>
          <p:cNvCxnSpPr/>
          <p:nvPr userDrawn="1"/>
        </p:nvCxnSpPr>
        <p:spPr>
          <a:xfrm>
            <a:off x="0" y="6440237"/>
            <a:ext cx="9144000" cy="0"/>
          </a:xfrm>
          <a:prstGeom prst="line">
            <a:avLst/>
          </a:prstGeom>
          <a:ln w="31750" cap="rnd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486329"/>
            <a:ext cx="362379" cy="371671"/>
          </a:xfrm>
          <a:prstGeom prst="rect">
            <a:avLst/>
          </a:prstGeom>
        </p:spPr>
      </p:pic>
      <p:sp>
        <p:nvSpPr>
          <p:cNvPr id="15" name="pole tekstowe 14"/>
          <p:cNvSpPr txBox="1"/>
          <p:nvPr userDrawn="1"/>
        </p:nvSpPr>
        <p:spPr>
          <a:xfrm>
            <a:off x="107504" y="6541359"/>
            <a:ext cx="2781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b="1" dirty="0">
                <a:solidFill>
                  <a:srgbClr val="002060"/>
                </a:solidFill>
              </a:rPr>
              <a:t>Wydział Teologiczny UŚ Studia Doktoranckie</a:t>
            </a:r>
          </a:p>
        </p:txBody>
      </p:sp>
    </p:spTree>
    <p:extLst>
      <p:ext uri="{BB962C8B-B14F-4D97-AF65-F5344CB8AC3E}">
        <p14:creationId xmlns:p14="http://schemas.microsoft.com/office/powerpoint/2010/main" val="239798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AAA8-DBE4-4F83-B334-33DB7C473A26}" type="datetime1">
              <a:rPr lang="pl-PL" smtClean="0"/>
              <a:pPr/>
              <a:t>23.03.2021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92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eon.pl/" TargetMode="External"/><Relationship Id="rId2" Type="http://schemas.openxmlformats.org/officeDocument/2006/relationships/hyperlink" Target="https://www.wiara.pl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647091"/>
            <a:ext cx="9144000" cy="3477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endParaRPr lang="pl-PL" sz="4000" b="1" dirty="0"/>
          </a:p>
          <a:p>
            <a:pPr algn="ctr"/>
            <a:r>
              <a:rPr lang="pl-PL" sz="4000" b="1" dirty="0"/>
              <a:t>Eucharystia</a:t>
            </a:r>
          </a:p>
          <a:p>
            <a:pPr algn="ctr"/>
            <a:endParaRPr lang="pl-PL" sz="3200" b="1" dirty="0"/>
          </a:p>
          <a:p>
            <a:pPr algn="ctr"/>
            <a:r>
              <a:rPr lang="pl-PL" sz="3200" b="1" dirty="0"/>
              <a:t>Część 4.</a:t>
            </a:r>
          </a:p>
          <a:p>
            <a:pPr algn="ctr"/>
            <a:endParaRPr lang="pl-PL" sz="4000" dirty="0"/>
          </a:p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2CFAC50-56F8-4F81-84C4-32E14C233230}"/>
              </a:ext>
            </a:extLst>
          </p:cNvPr>
          <p:cNvSpPr/>
          <p:nvPr/>
        </p:nvSpPr>
        <p:spPr>
          <a:xfrm>
            <a:off x="4860032" y="476672"/>
            <a:ext cx="36004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pl-PL" sz="2400" dirty="0">
                <a:solidFill>
                  <a:schemeClr val="bg1"/>
                </a:solidFill>
                <a:cs typeface="Arial" panose="020B0604020202020204" pitchFamily="34" charset="0"/>
              </a:rPr>
              <a:t>Katecheza dla dorosłych 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53E7559-E73F-41D7-8462-519D36BB26C6}"/>
              </a:ext>
            </a:extLst>
          </p:cNvPr>
          <p:cNvSpPr txBox="1"/>
          <p:nvPr/>
        </p:nvSpPr>
        <p:spPr>
          <a:xfrm>
            <a:off x="6948264" y="6465004"/>
            <a:ext cx="2080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Ks. Leszek Szewczyk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BD1C44A-EB4A-4982-8B44-5193993FA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91439" cy="1072272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40920211-9CB8-4EC8-8045-F6BFBFD724DD}"/>
              </a:ext>
            </a:extLst>
          </p:cNvPr>
          <p:cNvSpPr txBox="1"/>
          <p:nvPr/>
        </p:nvSpPr>
        <p:spPr>
          <a:xfrm>
            <a:off x="791439" y="0"/>
            <a:ext cx="8883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Parafia NSPJ</a:t>
            </a:r>
          </a:p>
          <a:p>
            <a:r>
              <a:rPr lang="pl-PL" sz="1100" dirty="0"/>
              <a:t>Mysłowice</a:t>
            </a:r>
          </a:p>
        </p:txBody>
      </p:sp>
    </p:spTree>
    <p:extLst>
      <p:ext uri="{BB962C8B-B14F-4D97-AF65-F5344CB8AC3E}">
        <p14:creationId xmlns:p14="http://schemas.microsoft.com/office/powerpoint/2010/main" val="713952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6535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ŻYDOWSKIE KORZENIE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Czytanie w synagodze normowane było odpowiednimi przepisami. I tak na przykład: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- zwój musiał zawierać całą Torę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- wielkość zwoju nie przekraczała 45 cm.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- bogato zdobione rulony przechowywane były w specjalnym miejscu (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teva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), okrywane zasłoną (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konopeum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), na której kładziono pergamin podczas czytania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- początkowo słuchać mogli wszyscy, później jednak wykluczono kobiety i nieletnich, nieletnich także niewłaściwie ubranych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Aby w synagodze można było czytać Torę musiało zgromadzić się co najmniej dziesięć osób.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Fragment z Proroków czytała jedna osoba. Wcześniej należało zwinąć rulon Tory, aby podkreślić mniejsze znaczenie czytań prorockich.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Po czytaniach w synagodze następowała homilia.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28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6535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CZYTANIA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Liczba czytań w historii liturgii była zmienna. Istniały także różnice w tym względzie między Wschodem a Zachodem.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W liturgii syryjskiej na przykład było sześć czytań, w koptyjskiej i syryjskiej cztery, w ormiańskiej trzy. Również liturgia bizantyjska zawierała początkowo trzy czytania, dopiero w VIII wieku przestano odczytywać podczas niej fragmenty Starego Testamentu.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Na Zachodzie – w Afryce, Rzymie i Mediolanie, w liturgii galijskiej i hiszpańskiej, odczytywano Proroków, Listy Apostołów i Ewangelie, a niekiedy również i Psalmy.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W doborze czytań widać również wpływy synagogalne. We wszystkich liturgiach rozpoczynano czytania od Starego Testamentu, później czytano Nowy Testament, a na końcu Ewangelię. Układ ten był odzwierciedleniem przekonania i wiary pierwszych chrześcijan, że Nowy Testament jest wypełnieniem Starego Przymierza.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4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4965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lnSpc>
                <a:spcPts val="1680"/>
              </a:lnSpc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CZYTANIA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Stary Testament czytano wybiórczo, powtarzając niektóre fragmenty dosyć często, inne rzadziej, jeszcze inne pomijając zupełnie. Stopniowo też zaczęto skracać, a następnie redukować czytania starotestamentalne, również w liturgii rzymskiej.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Chociaż od samego początku czytanie Pisma Świętego było uznawane za funkcję zaszczytną to jednak nie było związane z kapłaństwem hierarchicznym. Dopiero od VI wieku zaczęto rezerwować czytanie Ewangelii dla diakona, a niekiedy nawet dla prezbitera.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7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570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CZYTANIA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Czytanie odbywało się z miejsca podwyższonego, aby czytający byli zarówno widziani jak i dobrze słyszani. Był to początkowo niewielki pulpit, z którego później wykształciła się ambona. Z biegiem czasu była ona rozbudowywana: dodano schody do wstępowania na nią i inne – do schodzenia z niej. Przybywało również coraz więcej ozdób. Powstał również problem tzw. „strony lekcji” i „strony Ewangelii”. Wyniknął on z przepisu mówiącego, że lektor powinien odczytywać lekcję zwrócony ku ołtarzowi, diakon natomiast czytając Ewangelię ma być zwrócony do ludu. Stosowano też niekiedy inną regułę: lektor czytając, zwrócony był ku stronie południowej, diakon natomiast ku stronie północnej.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W późnym średniowieczu, kiedy stosowano już tylko jedną ambonę, z której czytano wszystkie czytania, lekcje odczytywane były z niższego stopnia – najwyższy bowiem zarezerwowany był wyłącznie dla Ewangelii.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066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5119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CZYTANIA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Na przestrzeni wieków różnie również dobierano czytania. Podobnie jak w synagodze, stosowano czytanie ciągłe – księga za księgą i rozdział za rozdziałem. Poza tym – czytanie półciągłe, dobieranie fragmentów do treści święta, a niekiedy również swobodny wybór.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Obecnie w liturgii niedziel i uroczystości stosuje się trzy czytania odczytywane w trzyletnim cyklu: A, B i C (cykl C odczytywany jest w latach podzielnych przez 3). W dni powszednie odczytuje się tylko dwa czytania w cyklu dwuletnim: I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(czytania pierwszego roku przypadają w lata nieparzyste) przy czym Ewangelia każdego roku jest ta sama. W cyklu dwuletnim stosuje się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lectio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semicontinua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– czytanie ciągłe przerywane jest harmonizacją czyli dostosowywaniem tekstów czytań do przeżywanego okresu (w dni powszednie Adwentu, Bożego Narodzenia, Wielkiego Postu i Wielkanocy).</a:t>
            </a:r>
            <a:endParaRPr lang="pl-PL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849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5389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PSALM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Drugi człon liturgii słowa stanowią śpiewy. Kiedyś były to: graduał, Alleluja,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tractus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(drugi psalm) i sekwencja.</a:t>
            </a:r>
            <a:endParaRPr lang="pl-PL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Dzisiaj OWMR używa terminu: psalm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responsoryjny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czyli graduał.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Pierwotnie funkcja psalmów była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kerygmatyczna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znaczy, że pełniąc funkcję czytań, miały one przekazać zgromadzonym prawdy wiary. Od II wieku były także liryczną odpowiedzią wiernych na słowo Boże usłyszane w czytaniach. Funkcje te jednak zaczęły się zatracać kiedy doszło do wspomnianego już wcześniej skracania śpiewanych psalmów. Starannie wykonywane piękne melodie mogły co najwyżej sprawić, że psalmy zyskiwały inną, nową funkcję, a mianowicie funkcję medytacyjną.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Odnowiona po Soborze Watykańskim II liturgia, przywraca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kerygmatyczno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responsoryjną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rolę psalmów.</a:t>
            </a:r>
            <a:endParaRPr lang="pl-PL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353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ALLELUJA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Śpiew „Alleluja” (wraz z wersetem psalmu, na który jest odpowiedzią) stanowi przygotowanie do czytania Ewangelii.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Wszystko to wskazuje na fakt, że „Alleluja” posiadało charakter paschalny i związane było z radością Zmartwychwstania.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Z biegiem czasu śpiew „Alleluja” był coraz bardziej kunsztowny, stając się swoistym muzycznym misterium, wyrażającym radość z uwielbienia Boga.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Od połowy IX wieku znane są teksty do melodii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allelujatycznych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pisane prozą; od XI do XIII wieku są to już poematy, często rymowane. W tym czasie powstaje wielka liczba sekwencji, która później została znacznie zredukowana, zwłaszcza przez Piusa V i usunięta z Mszału.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545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EWANGELIA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Jest ona szczytem liturgii słowa. W historii podkreślano ten fakt w różny sposób. Chociaż początkowo odczytywał ją lektor, to jednak bardzo wcześnie zarezerwowano jej czytanie dla diakona, prezbitera, a podczas niektórych uroczystości dla biskupa. I tak na przykład w Jerozolimie we wszystkie niedziele Ewangelię odczytywał biskup.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Ewangelię odczytywano z ambony. Diakon, po otrzymaniu od celebransa błogosławieństwa, podchodził do ołtarza, na którym leżał Ewangeliarz (zwykle bogato zdobiony złotem i srebrem), całował go, unosił w górę i w procesji ze świecami i kadzielnicą udawał się na ambonę. Ten fragment Eucharystii również z biegiem lat stawał się coraz bardziej rozbudowany i uroczysty. Na przykład galijskiej procesji towarzyszył uroczysty śpiew, niesiono też siedem pochodni; na Wschodzie zapalano wszystkie światła w kościele; później zaś, w średniowieczu na czele procesji niesiono krzyż i sztandary.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49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HOMILIA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Tak jak wiele elementów Eucharystii, również homilia ma swoje korzenie w judaizmie. Występuje ona w liturgii synagogalnej, a niektórzy dopatrują się jej pierwowzoru już u Mojżesza (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Pwt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31,9-13).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Czytając Torę chciano pouczyć zgromadzonych i zapoznać ich ze świętymi tekstami. Jednakże księgi Pisma Świętego napisane były w języku hebrajskim, który od pewnego czasu przestał już być językiem potocznym dla większości Izraelitów. Na co dzień mówiono bowiem po aramejsku, a w diasporze po grecku. Dlatego właśnie we „wzorcowej”, synagogalnej liturgii słowa, zorganizowanej przez kapłana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Ezdrasza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(Ne 8) oprócz samego czytania świętych ksiąg, miało miejsce również, jak podaje Ne 8,8, aramejska parafraza tekstu: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meforas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som sekel” czyli czytali tekst Tory wyraźnie, ukazując jej sens. Parafraza ta, zwana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midraszem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powinna być według tradycji improwizowana i spontaniczna.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460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4824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HOMILIA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Pierwsi chrześcijanie przejęli wiele z tych zwyczajów i praktyk, tworząc własną liturgię. Ich homilie były organicznie związane z czytaniami i stanowiły nie tyle instrukcje co raczej wprowadzenie w misterium; były żywym słowem Kościoła, aktualizującym „tu i teraz” słowo Boże.</a:t>
            </a: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  Początkowo głoszenie homilii zarezerwowane było prawie wyłącznie dla biskupa. Wiązało się to głównie z jego funkcją w Kościele, ale również, chociaż w mniejszym stopniu, z jego wyższą kulturą intelektualną. Było to jednak możliwe jedynie tam, gdzie prawie każde większe miasto miało swojego biskupa (np. w Afryce Północnej czy centralnej Italii). W innych rejonach homilie mogli wygłaszać również prezbiterzy. Miało to miejsce szczególnie w Galii, gdzie nawet diakoni mogli, w przypadku choroby prezbitera, odczytywać homilie Ojców.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3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7045" y="1103481"/>
            <a:ext cx="912695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Szanowni Państwo,</a:t>
            </a:r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r>
              <a:rPr lang="pl-PL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W Kościele w </a:t>
            </a:r>
            <a:r>
              <a:rPr lang="pl-PL" sz="2000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Polsce realizowany jest trzyletni (2019–2022) program </a:t>
            </a:r>
            <a:r>
              <a:rPr lang="pl-PL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duszpasterski pod hasłem </a:t>
            </a:r>
            <a:r>
              <a:rPr lang="pl-PL" sz="20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Eucharystia daje życie.</a:t>
            </a:r>
            <a:r>
              <a:rPr lang="pl-PL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Tegoroczne hasło brzmi: </a:t>
            </a:r>
            <a:r>
              <a:rPr lang="pl-PL" sz="20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Zgromadzeni na świętej wieczerzy. </a:t>
            </a:r>
            <a:endParaRPr lang="pl-PL" sz="2000" b="1" dirty="0"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2000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W ramach realizacji programu przewidziano pogłębienie wiedzy teologiczno-katechizmowej o Eucharystii u wiernych.</a:t>
            </a:r>
          </a:p>
          <a:p>
            <a:pPr algn="ctr"/>
            <a:endParaRPr lang="pl-PL" sz="2000" b="1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pl-PL" sz="2000" b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A zatem kolejna katecheza poświęcona Eucharystii.</a:t>
            </a:r>
            <a:endParaRPr lang="pl-PL" sz="2000" dirty="0">
              <a:effectLst/>
              <a:latin typeface="Bookman Old Style" panose="02050604050505020204" pitchFamily="18" charset="0"/>
              <a:ea typeface="Times New Roman" panose="02020603050405020304" pitchFamily="18" charset="0"/>
            </a:endParaRPr>
          </a:p>
          <a:p>
            <a:pPr algn="ctr"/>
            <a:endParaRPr lang="pl-PL" sz="2000" dirty="0">
              <a:latin typeface="Bookman Old Style" panose="02050604050505020204" pitchFamily="18" charset="0"/>
            </a:endParaRPr>
          </a:p>
          <a:p>
            <a:pPr algn="ctr"/>
            <a:r>
              <a:rPr lang="pl-PL" sz="2000" dirty="0">
                <a:latin typeface="Bookman Old Style" panose="02050604050505020204" pitchFamily="18" charset="0"/>
              </a:rPr>
              <a:t>Pozdrawiam serdecznie w nadziei rychłego spotkania w realnej, a nie tylko wirtualnej przestrzeni</a:t>
            </a:r>
          </a:p>
          <a:p>
            <a:pPr algn="ctr"/>
            <a:endParaRPr lang="pl-PL" sz="2000" dirty="0"/>
          </a:p>
          <a:p>
            <a:pPr algn="r"/>
            <a:r>
              <a:rPr lang="pl-PL" sz="2000" dirty="0"/>
              <a:t>Ks. Leszek </a:t>
            </a:r>
          </a:p>
          <a:p>
            <a:pPr algn="ctr"/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759591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640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HOMILIA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Ogólne Wprowadzenie do Mszału Rzymskiego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podaje następujące zalecenia odnośnie homilii:</a:t>
            </a: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Homilia będąca częścią liturgii, jest bardzo zalecana: stanowi bowiem pokarm konieczny dla podtrzymania chrześcijańskiego życia. Winna być wyjaśnieniem jakiegoś aspektu czytań Pisma Świętego albo innego tekstu spośród stałych lub zmiennych części Mszy danego dnia, z uwzględnieniem zarówno obchodzonego misterium jak i szczególnych potrzeb słuchaczy.</a:t>
            </a:r>
            <a:b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Homilię winien z zasady wygłosić kapłan celebrujący. Może on ją zlecić kapłanowi koncelebrującemu lub niekiedy, zależnie od okoliczności, także diakonowi, nigdy zaś osobie świeckiej. W szczególnych przypadkach i ze słusznej przyczyny homilię może wygłosić także biskup lub prezbiter, który uczestniczy w celebracji, choć nie może koncelebrować.</a:t>
            </a:r>
            <a:b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W niedziele i obowiązujące święta homilię należy głosić we wszystkich Mszach sprawowanych z udziałem ludu; można ją opuścić jedynie z bardzo ważnego powodu. Bardzo zaleca się głoszenie homilii w innych dniach, zwłaszcza w dniach powszednich Adwentu, Wielkiego Postu i Okresu Wielkanocnego, a także w innych dniach świątecznych i przy innych okazjach, w których wierni liczniej gromadzą się w kościele.</a:t>
            </a:r>
            <a:b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7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Zaleca się zachowanie po homilii krótkiej chwili milczenia. (65-66)</a:t>
            </a: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50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en-GB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CREDO (1)</a:t>
            </a:r>
            <a:br>
              <a:rPr lang="en-GB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GB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GB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„Credo in </a:t>
            </a:r>
            <a:r>
              <a:rPr lang="en-GB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unum</a:t>
            </a:r>
            <a:r>
              <a:rPr lang="en-GB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Deum…”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(Wierzę w jednego Boga…) – to wyznanie wiary składane jest przez wiernych podczas Eucharystii po homilii. Dzisiaj ma to miejsce we wszystkie niedziele roku liturgicznego, podczas uroczystości i przy specjalnych okazjach. Odmawia się, poza nielicznymi wyjątkami (na Mszach z dziećmi dopuszczalna jest odpowiednia pieśń, a na Mszach z udzielaniem chrztu – najstarszy Skład Apostolski) Credo z soborów nicejsko-konstantynopolitańskiego uzupełnione na Soborze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Chalcedońskim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CHRZEŚCIJAŃSTWO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Przez pierwsze sześć wieków „Credo” nie było odmawiane podczas Mszy (stosowano go natomiast podczas udzielania chrztu). Wynikało to z faktu, że sama Modlitwa eucharystyczna była traktowana jako wyznanie wiary – dlatego „Credo” wydawało się być zbędnym powtórzeniem.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9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CREDO 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Dzisiaj Ogólne Wprowadzenie do Mszału Rzymskiego mówi o „Wyznaniu wiary”:</a:t>
            </a: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Symbol, czyli wyznanie wiary, zmierza do tego, aby cały lud zgromadzony dał odpowiedź na Boże słowo zwiastowane w czytaniach Pisma Świętego i wyjaśnione w homilii oraz przez wypowiedzenie reguły wiary według formuły zatwierdzonej do użytku liturgicznego przypomniał sobie i uczcił wielkie misteria wiary przed rozpoczęciem ich celebracji w Eucharystii.</a:t>
            </a:r>
            <a:b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Symbol winien być śpiewany lub recytowany przez kapłana i lud w niedziele i uroczystości; można go wykonać także z okazji szczególnie uroczystych celebracji. Jeśli wyznanie wiary jest śpiewane, intonuje je kapłan albo zależnie od okoliczności kantor lub </a:t>
            </a:r>
            <a:r>
              <a:rPr lang="pl-PL" sz="1800" i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</a:t>
            </a: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śpiewają zaś wszyscy razem albo lud na przemian ze </a:t>
            </a:r>
            <a:r>
              <a:rPr lang="pl-PL" sz="1800" i="1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scholą</a:t>
            </a: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Jeśli się go nie śpiewa, winni recytować wszyscy razem albo na przemian z podziałem na dwa chóry. (67-68)</a:t>
            </a:r>
            <a:endParaRPr lang="pl-PL" sz="2000" i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0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53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MODLITWA POWSZECHNA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W Kościele wschodnim praktyka modlitwy powszechnej występowała we wszystkich liturgiach. Odmawiana była po homilii i początkowo była to czynność biskupa. W późniejszym czasie zezwolono, aby mógł to czynić również diakon.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W liturgii rzymskiej natomiast znane były dwa rodzaje modlitwy powszechnej: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Pierwsza forma to tzw.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orationes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sollemnes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czyli modlitwy uroczyste, zachowane do dzisiaj np. w liturgii Wielkiego Piątku. Do ok. połowy V wieku składały się one z: wezwania, chwili modlitwy w ciszy (w postawie klęczącej), modlitwy podsumowującej celebransa i odpowiedzi wiernych „Amen”.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Druga forma tej modlitwy pojawiła się pod koniec IV lub na początku V wieku. Miała ona charakter litanijny: podawano intencje, a zgromadzeni odpowiadali „Kyrie,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elejson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862878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97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05437C89-4636-4380-878E-E228A522FBA9}"/>
              </a:ext>
            </a:extLst>
          </p:cNvPr>
          <p:cNvSpPr txBox="1"/>
          <p:nvPr/>
        </p:nvSpPr>
        <p:spPr>
          <a:xfrm>
            <a:off x="301772" y="946353"/>
            <a:ext cx="8725812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MODLITWA POWSZECHNA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VI wieku modlitwa powszechna zaczyna jak gdyby zanikać w liturgii rzymskiej – brakuje o niej wzmianek w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sakramentarzach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innych oficjalnych księgach liturgicznych. Wiązało się to z upowszechnieniem chrztu dzieci, zanikiem katechumenatu, pojawieniem się modlitw wstawienniczych w Modlitwie eucharystycznej oraz z reorganizacją obrzędów wstępnych Mszy przez Grzegorza Wielkiego.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Mimo to, chociaż modlitwa powszechna zniknęła z liturgii papieskiej i ksiąg liturgicznych, to jednak była nadal stosowana, także i w Rzymie, w liturgii sprawowanej przez prezbiterów.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800" dirty="0">
              <a:solidFill>
                <a:srgbClr val="000000"/>
              </a:solidFill>
              <a:effectLst/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zakończeniu liturgii słowa z kościoła odsyłani byli katechumeni (przygotowujący się do chrztu). </a:t>
            </a:r>
            <a:r>
              <a:rPr lang="pl-PL" sz="20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0241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48314" y="2060848"/>
            <a:ext cx="91085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W prezentacji wykorzystano materiały ze stron internetowych:</a:t>
            </a:r>
          </a:p>
          <a:p>
            <a:pPr algn="ctr"/>
            <a:r>
              <a:rPr lang="pl-PL" b="1" dirty="0">
                <a:hlinkClick r:id="rId2"/>
              </a:rPr>
              <a:t>https://www.wiara.pl</a:t>
            </a:r>
            <a:endParaRPr lang="pl-PL" b="1" dirty="0"/>
          </a:p>
          <a:p>
            <a:pPr algn="ctr"/>
            <a:endParaRPr lang="pl-PL" b="1" dirty="0"/>
          </a:p>
          <a:p>
            <a:pPr algn="ctr"/>
            <a:r>
              <a:rPr lang="pl-PL" b="1" dirty="0">
                <a:hlinkClick r:id="rId3"/>
              </a:rPr>
              <a:t>https://deon.pl</a:t>
            </a:r>
            <a:endParaRPr lang="pl-PL" b="1" dirty="0"/>
          </a:p>
          <a:p>
            <a:pPr algn="ctr"/>
            <a:endParaRPr lang="pl-PL" b="1" dirty="0"/>
          </a:p>
          <a:p>
            <a:pPr algn="ctr"/>
            <a:endParaRPr lang="pl-PL" b="1" dirty="0"/>
          </a:p>
          <a:p>
            <a:pPr algn="ctr"/>
            <a:r>
              <a:rPr lang="pl-PL" b="1" dirty="0"/>
              <a:t>Dziękuję za uwagę</a:t>
            </a:r>
          </a:p>
          <a:p>
            <a:pPr algn="ctr"/>
            <a:r>
              <a:rPr lang="pl-PL" b="1" dirty="0"/>
              <a:t> </a:t>
            </a:r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7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3761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</a:t>
            </a:r>
            <a:endParaRPr lang="pl-PL" sz="1800" b="1" i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2100"/>
              </a:spcAft>
            </a:pPr>
            <a:b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I. </a:t>
            </a:r>
            <a: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OBRZĘDY WSTĘPNE </a:t>
            </a:r>
          </a:p>
          <a:p>
            <a:pPr algn="ctr"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II. LITURGIA SŁOWA</a:t>
            </a:r>
          </a:p>
          <a:p>
            <a:pPr algn="ctr">
              <a:lnSpc>
                <a:spcPct val="106000"/>
              </a:lnSpc>
              <a:spcAft>
                <a:spcPts val="2100"/>
              </a:spcAft>
            </a:pPr>
            <a: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III. LITURGIA EUCHARYSTYCZNA</a:t>
            </a:r>
          </a:p>
          <a:p>
            <a:pPr algn="ctr">
              <a:lnSpc>
                <a:spcPct val="106000"/>
              </a:lnSpc>
              <a:spcAft>
                <a:spcPts val="2100"/>
              </a:spcAft>
            </a:pPr>
            <a: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IV. OBRZĘDY ZAKOŃCZENIA</a:t>
            </a:r>
            <a:b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5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4027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Punkt 29. Ogólnego Wprowadzenia do Mszału Rzymskiego mówi:</a:t>
            </a:r>
          </a:p>
          <a:p>
            <a:pPr>
              <a:spcAft>
                <a:spcPts val="2100"/>
              </a:spcAft>
            </a:pPr>
            <a:endParaRPr lang="pl-PL" dirty="0">
              <a:solidFill>
                <a:srgbClr val="00000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2100"/>
              </a:spcAft>
            </a:pPr>
            <a:r>
              <a:rPr lang="pl-PL" i="1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Gdy </a:t>
            </a: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Kościele czyta się Pismo Święte, sam Bóg przemawia do swego ludu, a Chrystus obecny w swoim słowie, zwiastuje Ewangelię. Dlatego wszyscy winni z szacunkiem słuchać czytań Bożego słowa, które są najważniejszym elementem liturgii. Chociaż bowiem słowo Boże zawarte w czytaniach Pisma Świętego zwraca się do wszystkich ludzi każdego czasu i jest dla nich zrozumiałe, jego pełniejsze rozumienie i skuteczność pogłębia się dzięki żywemu wykładowi, czyli homilii, która jest częścią czynności liturgicznej.</a:t>
            </a:r>
            <a:b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4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594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 algn="just">
              <a:spcAft>
                <a:spcPts val="2100"/>
              </a:spcAft>
            </a:pP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Zasadniczą częścią liturgii słowa są czytania z Pisma Świętego oraz towarzyszące im śpiewy. Natomiast homilia, wyznanie wiary oraz modlitwa wiernych liturgię słowa rozwijają i kończą.</a:t>
            </a:r>
            <a:endParaRPr lang="pl-PL" sz="1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Zwyczaj czytania i wyjaśniania ksiąg świętych podczas zgromadzeń religijnych liturgia chrześcijańska przejęła z liturgii w synagodze żydowskiej. Ewangelista opisuje jak w synagodze w Nazarecie Chrystus czyta urywek proroctwa Izajasza, a później w przemówieniu wskazuje na spełnienie się tego, co zostało przeczytane: „Dziś spełniły się te słowa Pisma, któreście słyszeli” (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Łk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4,16-21). Także w Wieczerniku, ustanawiając Eucharystię, Pan Jezus ściśle połączył słowo Boże, pouczenia i upomnienia z modlitwą i ofiarą. Dlatego też już w pierwszych wiekach Kościół w liturgii dnia Pańskiego czytał, słuchał i rozważał słowo Boże. Pamiętano przy tym o słowach ewangelistów opowiadających jak Chrystus zmartwychwstały w drodze do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Emaus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, „zaczynając od Mojżesza poprzez wszystkich proroków, wykładał im co we wszystkich Pismach odnosiło się do Niego” (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Łk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24,27) zanim dał się im poznać przy łamaniu chleba. Również Dzieje Apostolskie wspominają, że wyznawcy Chrystusa tworzyli wspólnotę trwającą w słowie Bożym i karmiącą się nim (4,42).</a:t>
            </a: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3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5981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ŻYDOWSKIE KORZENIE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W pierwszym okresie chrześcijaństwa Biblia była jedyną księgą liturgiczną. Nie jest więc niczym dziwnym, że właśnie w religii starotestamentalnej należy szukać źródeł i początków liturgii słowa.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Wj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19,5nn;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Joz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24; Ne 8 i 9 – to najbardziej charakterystyczne fragmenty mówiące o roli Pisma Świętego w życiu Narodu Wybranego.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Kapłani i lewici, którzy przewodniczyli kultowi świątynnemu, nie sprawowali regularnej liturgii słowa. Zdarzały się natomiast przypadki nadzwyczajnych zgromadzeń, których głównym i zasadniczym celem było przypomnienie niektórych fragmentów Biblii. I tak na przykład król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Jozjasz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zwołał najznamienitszych przedstawicieli narodu i w świątyni odczytał w ich obecności całą księgę przymierza (2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Krl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23,1-4). Nie ma natomiast wzmianek o tym, aby kontynuowano taką praktykę po zburzeniu świątyni (586 r. przed Chr.) i powrocie z niewoli. Kiedy odbudowano świątynię utrwalił się w niej zwyczaj śpiewania psalmów.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361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4042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ŻYDOWSKIE KORZENIE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 Dlatego też liturgia słowa ma swoje źródło bardziej w praktyce synagogalnej niż świątynnej. To właśnie synagoga była miejscem, w którym liturgia koncentrowała się na modlitwie i słowie Bożym – odczytywanym, słuchanym i interpretowanym. Synagogalne zgromadzenia odbywały się w soboty o godz. 9:00 oraz dni targowe (poniedziałek i czwartek) w godzinach składania ofiary w świątyni.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pl-PL" sz="1800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l-PL" sz="20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60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65356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ŻYDOWSKIE KORZENIE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W szabat liturgia miała następujący przebieg: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1. Recytacja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Szema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izrael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” (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Pwt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6,4-9,11; 13-21 i Lb 15,37-41) połączona z końcowym błogosławieństwem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2. Czytania: pierwsze z Tory, drugie z Proroków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3. Tłumaczenie tekstów –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midrasz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4. Śpiew psalmów (112, 113, 114, 115, 116, 135,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Hallel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), modlitwa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tefillah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” zwana także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szemon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Esre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” zawierała bowiem 18 błogosławieństw (hebr.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szemon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esre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” znaczy 18)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5. Błogosławieństwo kapłańskie, na które obecni odpowiadali „Amen”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6. Zbiórka dla potrzebujących.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 Pierwsze czytanie początkowo było dobierane odpowiednio do danego szabatu. Później zaczęto stosować tzw.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lectio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continua” czyli czytanie ciągłe – aby Izraelici mogli usłyszeć całą Torę. Od II w. po Chr. wprowadzono cykle czytań: w Palestynie trzyletni, w Babilonii natomiast roczny. Dlatego też czytania babilońskie były trzykrotnie dłuższe od palestyńskich.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7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120348" y="548680"/>
            <a:ext cx="9001000" cy="570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2100"/>
              </a:spcAft>
            </a:pPr>
            <a:r>
              <a:rPr lang="pl-PL" sz="2000" b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SCHEMAT MSZY ŚWIĘTEJ </a:t>
            </a:r>
            <a:r>
              <a:rPr lang="pl-P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</a:t>
            </a:r>
            <a:r>
              <a:rPr lang="pl-PL" sz="2000" b="1" i="1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LITURGIA SŁOWA  </a:t>
            </a:r>
          </a:p>
          <a:p>
            <a:pPr>
              <a:spcAft>
                <a:spcPts val="2100"/>
              </a:spcAft>
            </a:pPr>
            <a:r>
              <a:rPr lang="pl-PL" dirty="0">
                <a:solidFill>
                  <a:srgbClr val="00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ŻYDOWSKIE KORZENIE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    Czytanie drugie, zawierające fragmenty ksiąg Proroków, nazywane było „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haftara</a:t>
            </a: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” (konkluzja) ponieważ zamykało czytanie Tory. Czytanie to, które najprawdopodobniej pojawiło się dopiero w czasach prześladowań za królów syryjskich, dobierane było i harmonizowane z czytaniem pierwszym. Tak więc w tym przypadku nie stosowano ani żadnego cyklu, ani czytania ciągłego. Drugie czytanie było bardzo krótkie i liczyło 3-4, a czasem nawet tylko jeden wiersz.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W niektóre święta, zamiast Proroków odczytywano fragmenty innych ksiąg: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Księgę Estery – w święto </a:t>
            </a:r>
            <a:r>
              <a:rPr lang="pl-PL" sz="1800" dirty="0" err="1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Purim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Księgę Rut – w Pięćdziesiątnicy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Pieśń nad Pieśniami – w siódmy dzień Paschy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Lamentacje Jeremiasza – w dniu pamięci zburzenia świątyni</a:t>
            </a: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br>
              <a:rPr lang="pl-PL" sz="1800" dirty="0"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pl-PL" sz="2000" dirty="0">
              <a:latin typeface="Bookman Old Style" panose="02050604050505020204" pitchFamily="18" charset="0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32487"/>
      </p:ext>
    </p:extLst>
  </p:cSld>
  <p:clrMapOvr>
    <a:masterClrMapping/>
  </p:clrMapOvr>
</p:sld>
</file>

<file path=ppt/theme/theme1.xml><?xml version="1.0" encoding="utf-8"?>
<a:theme xmlns:a="http://schemas.openxmlformats.org/drawingml/2006/main" name="strony slajdów-wykład 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3521</Words>
  <Application>Microsoft Office PowerPoint</Application>
  <PresentationFormat>Pokaz na ekranie (4:3)</PresentationFormat>
  <Paragraphs>158</Paragraphs>
  <Slides>25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0" baseType="lpstr">
      <vt:lpstr>Arial</vt:lpstr>
      <vt:lpstr>Bookman Old Style</vt:lpstr>
      <vt:lpstr>Calibri</vt:lpstr>
      <vt:lpstr>strony slajdów-wykład 1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Kłos Aleksandra</dc:creator>
  <cp:lastModifiedBy>Leszek Szewczyk</cp:lastModifiedBy>
  <cp:revision>123</cp:revision>
  <dcterms:created xsi:type="dcterms:W3CDTF">2012-07-13T08:02:20Z</dcterms:created>
  <dcterms:modified xsi:type="dcterms:W3CDTF">2021-03-23T15:19:25Z</dcterms:modified>
</cp:coreProperties>
</file>